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82" r:id="rId5"/>
  </p:sldMasterIdLst>
  <p:notesMasterIdLst>
    <p:notesMasterId r:id="rId33"/>
  </p:notesMasterIdLst>
  <p:handoutMasterIdLst>
    <p:handoutMasterId r:id="rId34"/>
  </p:handoutMasterIdLst>
  <p:sldIdLst>
    <p:sldId id="256" r:id="rId6"/>
    <p:sldId id="343" r:id="rId7"/>
    <p:sldId id="332" r:id="rId8"/>
    <p:sldId id="267" r:id="rId9"/>
    <p:sldId id="259" r:id="rId10"/>
    <p:sldId id="330" r:id="rId11"/>
    <p:sldId id="336" r:id="rId12"/>
    <p:sldId id="274" r:id="rId13"/>
    <p:sldId id="272" r:id="rId14"/>
    <p:sldId id="276" r:id="rId15"/>
    <p:sldId id="344" r:id="rId16"/>
    <p:sldId id="345" r:id="rId17"/>
    <p:sldId id="337" r:id="rId18"/>
    <p:sldId id="346" r:id="rId19"/>
    <p:sldId id="341" r:id="rId20"/>
    <p:sldId id="264" r:id="rId21"/>
    <p:sldId id="348" r:id="rId22"/>
    <p:sldId id="340" r:id="rId23"/>
    <p:sldId id="257" r:id="rId24"/>
    <p:sldId id="339" r:id="rId25"/>
    <p:sldId id="349" r:id="rId26"/>
    <p:sldId id="350" r:id="rId27"/>
    <p:sldId id="353" r:id="rId28"/>
    <p:sldId id="354" r:id="rId29"/>
    <p:sldId id="355" r:id="rId30"/>
    <p:sldId id="356" r:id="rId31"/>
    <p:sldId id="260" r:id="rId32"/>
  </p:sldIdLst>
  <p:sldSz cx="9144000" cy="5143500" type="screen16x9"/>
  <p:notesSz cx="6669088" cy="9926638"/>
  <p:embeddedFontLst>
    <p:embeddedFont>
      <p:font typeface="Meta Head IGM Cond Black" panose="02000A06040000020004" pitchFamily="2" charset="0"/>
      <p:bold r:id="rId35"/>
    </p:embeddedFont>
    <p:embeddedFont>
      <p:font typeface="Meta Head IGM Cond Light" panose="02000506030000020004" pitchFamily="2" charset="0"/>
      <p:regular r:id="rId36"/>
    </p:embeddedFont>
    <p:embeddedFont>
      <p:font typeface="Meta IGM" panose="02000503040000020004" pitchFamily="2" charset="0"/>
      <p:regular r:id="rId37"/>
      <p:bold r:id="rId38"/>
      <p:italic r:id="rId39"/>
      <p:boldItalic r:id="rId40"/>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C3B"/>
    <a:srgbClr val="E3051B"/>
    <a:srgbClr val="FA2A3E"/>
    <a:srgbClr val="FFFBEF"/>
    <a:srgbClr val="FFF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5248" autoAdjust="0"/>
  </p:normalViewPr>
  <p:slideViewPr>
    <p:cSldViewPr snapToGrid="0" snapToObjects="1" showGuides="1">
      <p:cViewPr varScale="1">
        <p:scale>
          <a:sx n="200" d="100"/>
          <a:sy n="200" d="100"/>
        </p:scale>
        <p:origin x="552" y="15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117" d="100"/>
          <a:sy n="117" d="100"/>
        </p:scale>
        <p:origin x="299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rmann, Frank" userId="7bc616c8-ed7f-47c2-99c9-fa39c39f6e31" providerId="ADAL" clId="{E1CF4B67-E4E3-4354-8CB6-9D2E57F102FA}"/>
    <pc:docChg chg="modSld">
      <pc:chgData name="Herrmann, Frank" userId="7bc616c8-ed7f-47c2-99c9-fa39c39f6e31" providerId="ADAL" clId="{E1CF4B67-E4E3-4354-8CB6-9D2E57F102FA}" dt="2024-11-25T12:33:30.804" v="0" actId="729"/>
      <pc:docMkLst>
        <pc:docMk/>
      </pc:docMkLst>
      <pc:sldChg chg="mod modShow">
        <pc:chgData name="Herrmann, Frank" userId="7bc616c8-ed7f-47c2-99c9-fa39c39f6e31" providerId="ADAL" clId="{E1CF4B67-E4E3-4354-8CB6-9D2E57F102FA}" dt="2024-11-25T12:33:30.804" v="0" actId="729"/>
        <pc:sldMkLst>
          <pc:docMk/>
          <pc:sldMk cId="1360090686" sldId="2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C90340-A676-4EB1-A7BA-4EB8696DA6B5}" type="doc">
      <dgm:prSet loTypeId="urn:microsoft.com/office/officeart/2005/8/layout/pyramid1" loCatId="pyramid" qsTypeId="urn:microsoft.com/office/officeart/2005/8/quickstyle/simple1" qsCatId="simple" csTypeId="urn:microsoft.com/office/officeart/2005/8/colors/colorful1" csCatId="colorful" phldr="1"/>
      <dgm:spPr/>
    </dgm:pt>
    <dgm:pt modelId="{F2BFF0B8-3C52-41A6-8CC9-6B892E73771C}">
      <dgm:prSet phldrT="[Text]" custT="1"/>
      <dgm:spPr/>
      <dgm:t>
        <a:bodyPr/>
        <a:lstStyle/>
        <a:p>
          <a:r>
            <a:rPr lang="de-DE" sz="1400" dirty="0">
              <a:solidFill>
                <a:schemeClr val="bg1">
                  <a:lumMod val="85000"/>
                </a:schemeClr>
              </a:solidFill>
            </a:rPr>
            <a:t>Regionale Ebene</a:t>
          </a:r>
        </a:p>
      </dgm:t>
    </dgm:pt>
    <dgm:pt modelId="{E3D5CF88-8345-498B-BDCA-CCCBD2CF6ECF}" type="parTrans" cxnId="{9B73E36D-A3B4-4DEB-90D8-63D0BFB481C0}">
      <dgm:prSet/>
      <dgm:spPr/>
      <dgm:t>
        <a:bodyPr/>
        <a:lstStyle/>
        <a:p>
          <a:endParaRPr lang="de-DE">
            <a:solidFill>
              <a:schemeClr val="bg1">
                <a:lumMod val="85000"/>
              </a:schemeClr>
            </a:solidFill>
          </a:endParaRPr>
        </a:p>
      </dgm:t>
    </dgm:pt>
    <dgm:pt modelId="{47596F21-3E55-4150-ABD2-214AE0C14C42}" type="sibTrans" cxnId="{9B73E36D-A3B4-4DEB-90D8-63D0BFB481C0}">
      <dgm:prSet/>
      <dgm:spPr/>
      <dgm:t>
        <a:bodyPr/>
        <a:lstStyle/>
        <a:p>
          <a:endParaRPr lang="de-DE">
            <a:solidFill>
              <a:schemeClr val="bg1">
                <a:lumMod val="85000"/>
              </a:schemeClr>
            </a:solidFill>
          </a:endParaRPr>
        </a:p>
      </dgm:t>
    </dgm:pt>
    <dgm:pt modelId="{7638E464-F089-4005-80A4-319B63824360}">
      <dgm:prSet phldrT="[Text]" custT="1"/>
      <dgm:spPr/>
      <dgm:t>
        <a:bodyPr/>
        <a:lstStyle/>
        <a:p>
          <a:r>
            <a:rPr lang="de-DE" sz="1400" dirty="0">
              <a:solidFill>
                <a:srgbClr val="E3051B"/>
              </a:solidFill>
            </a:rPr>
            <a:t>Betriebliche Ebene</a:t>
          </a:r>
        </a:p>
        <a:p>
          <a:r>
            <a:rPr lang="de-DE" sz="1200" dirty="0">
              <a:solidFill>
                <a:srgbClr val="E3051B"/>
              </a:solidFill>
            </a:rPr>
            <a:t>Beschäftigt(e)r und </a:t>
          </a:r>
          <a:r>
            <a:rPr lang="de-DE" sz="1200" dirty="0" err="1">
              <a:solidFill>
                <a:srgbClr val="E3051B"/>
              </a:solidFill>
            </a:rPr>
            <a:t>Bürger:innen</a:t>
          </a:r>
          <a:endParaRPr lang="de-DE" sz="1200" dirty="0">
            <a:solidFill>
              <a:srgbClr val="E3051B"/>
            </a:solidFill>
          </a:endParaRPr>
        </a:p>
      </dgm:t>
    </dgm:pt>
    <dgm:pt modelId="{3DF8FE84-5C0A-45D8-8E61-D9A453B6B1A1}" type="parTrans" cxnId="{A80EA529-FCB3-4EBB-8AA8-F7EC3E47E1D0}">
      <dgm:prSet/>
      <dgm:spPr/>
      <dgm:t>
        <a:bodyPr/>
        <a:lstStyle/>
        <a:p>
          <a:endParaRPr lang="de-DE">
            <a:solidFill>
              <a:schemeClr val="bg1">
                <a:lumMod val="85000"/>
              </a:schemeClr>
            </a:solidFill>
          </a:endParaRPr>
        </a:p>
      </dgm:t>
    </dgm:pt>
    <dgm:pt modelId="{77C82BD6-7C6A-4BA3-B43B-27967C97505D}" type="sibTrans" cxnId="{A80EA529-FCB3-4EBB-8AA8-F7EC3E47E1D0}">
      <dgm:prSet/>
      <dgm:spPr/>
      <dgm:t>
        <a:bodyPr/>
        <a:lstStyle/>
        <a:p>
          <a:endParaRPr lang="de-DE">
            <a:solidFill>
              <a:schemeClr val="bg1">
                <a:lumMod val="85000"/>
              </a:schemeClr>
            </a:solidFill>
          </a:endParaRPr>
        </a:p>
      </dgm:t>
    </dgm:pt>
    <dgm:pt modelId="{353F9007-7D3E-4F37-84A4-D5DE68DBABE2}">
      <dgm:prSet phldrT="[Text]" custT="1"/>
      <dgm:spPr/>
      <dgm:t>
        <a:bodyPr/>
        <a:lstStyle/>
        <a:p>
          <a:r>
            <a:rPr lang="de-DE" sz="1400" dirty="0">
              <a:solidFill>
                <a:schemeClr val="bg1">
                  <a:lumMod val="85000"/>
                </a:schemeClr>
              </a:solidFill>
            </a:rPr>
            <a:t>Europäische Union</a:t>
          </a:r>
        </a:p>
      </dgm:t>
    </dgm:pt>
    <dgm:pt modelId="{EC649F06-7524-42EA-AFD7-229BB1944C29}" type="parTrans" cxnId="{7B21D856-982C-40F5-B276-DF1DAF3E0F41}">
      <dgm:prSet/>
      <dgm:spPr/>
      <dgm:t>
        <a:bodyPr/>
        <a:lstStyle/>
        <a:p>
          <a:endParaRPr lang="de-DE">
            <a:solidFill>
              <a:schemeClr val="bg1">
                <a:lumMod val="85000"/>
              </a:schemeClr>
            </a:solidFill>
          </a:endParaRPr>
        </a:p>
      </dgm:t>
    </dgm:pt>
    <dgm:pt modelId="{AE100D5E-75A3-4EC0-A386-413F5A93A424}" type="sibTrans" cxnId="{7B21D856-982C-40F5-B276-DF1DAF3E0F41}">
      <dgm:prSet/>
      <dgm:spPr/>
      <dgm:t>
        <a:bodyPr/>
        <a:lstStyle/>
        <a:p>
          <a:endParaRPr lang="de-DE">
            <a:solidFill>
              <a:schemeClr val="bg1">
                <a:lumMod val="85000"/>
              </a:schemeClr>
            </a:solidFill>
          </a:endParaRPr>
        </a:p>
      </dgm:t>
    </dgm:pt>
    <dgm:pt modelId="{17D6DB06-E5A6-4B6E-B130-9F6755B0C778}">
      <dgm:prSet phldrT="[Text]" custT="1"/>
      <dgm:spPr/>
      <dgm:t>
        <a:bodyPr/>
        <a:lstStyle/>
        <a:p>
          <a:r>
            <a:rPr lang="de-DE" sz="1000" dirty="0">
              <a:solidFill>
                <a:schemeClr val="bg1">
                  <a:lumMod val="85000"/>
                </a:schemeClr>
              </a:solidFill>
            </a:rPr>
            <a:t>Welt</a:t>
          </a:r>
        </a:p>
      </dgm:t>
    </dgm:pt>
    <dgm:pt modelId="{B7AC5842-50EA-492D-9974-891231D53A88}" type="parTrans" cxnId="{4B37AA9D-990B-4165-856F-26954B87238B}">
      <dgm:prSet/>
      <dgm:spPr/>
      <dgm:t>
        <a:bodyPr/>
        <a:lstStyle/>
        <a:p>
          <a:endParaRPr lang="de-DE">
            <a:solidFill>
              <a:schemeClr val="bg1">
                <a:lumMod val="85000"/>
              </a:schemeClr>
            </a:solidFill>
          </a:endParaRPr>
        </a:p>
      </dgm:t>
    </dgm:pt>
    <dgm:pt modelId="{946BC3A8-11B1-4442-8A88-46FD8A3B35CE}" type="sibTrans" cxnId="{4B37AA9D-990B-4165-856F-26954B87238B}">
      <dgm:prSet/>
      <dgm:spPr/>
      <dgm:t>
        <a:bodyPr/>
        <a:lstStyle/>
        <a:p>
          <a:endParaRPr lang="de-DE">
            <a:solidFill>
              <a:schemeClr val="bg1">
                <a:lumMod val="85000"/>
              </a:schemeClr>
            </a:solidFill>
          </a:endParaRPr>
        </a:p>
      </dgm:t>
    </dgm:pt>
    <dgm:pt modelId="{D3C23B3C-2AB3-4743-9A32-B43890A5C8C4}">
      <dgm:prSet phldrT="[Text]" custT="1"/>
      <dgm:spPr/>
      <dgm:t>
        <a:bodyPr/>
        <a:lstStyle/>
        <a:p>
          <a:r>
            <a:rPr lang="de-DE" sz="1400" dirty="0">
              <a:solidFill>
                <a:schemeClr val="bg1">
                  <a:lumMod val="85000"/>
                </a:schemeClr>
              </a:solidFill>
            </a:rPr>
            <a:t>Deutschland</a:t>
          </a:r>
        </a:p>
      </dgm:t>
    </dgm:pt>
    <dgm:pt modelId="{2DD5C280-B7BC-4422-8038-5AFC75D78387}" type="parTrans" cxnId="{082B0398-C238-417C-A35B-7917E16DB33D}">
      <dgm:prSet/>
      <dgm:spPr/>
      <dgm:t>
        <a:bodyPr/>
        <a:lstStyle/>
        <a:p>
          <a:endParaRPr lang="de-DE">
            <a:solidFill>
              <a:schemeClr val="bg1">
                <a:lumMod val="85000"/>
              </a:schemeClr>
            </a:solidFill>
          </a:endParaRPr>
        </a:p>
      </dgm:t>
    </dgm:pt>
    <dgm:pt modelId="{B747BABC-F654-4E70-8166-720E71724733}" type="sibTrans" cxnId="{082B0398-C238-417C-A35B-7917E16DB33D}">
      <dgm:prSet/>
      <dgm:spPr/>
      <dgm:t>
        <a:bodyPr/>
        <a:lstStyle/>
        <a:p>
          <a:endParaRPr lang="de-DE">
            <a:solidFill>
              <a:schemeClr val="bg1">
                <a:lumMod val="85000"/>
              </a:schemeClr>
            </a:solidFill>
          </a:endParaRPr>
        </a:p>
      </dgm:t>
    </dgm:pt>
    <dgm:pt modelId="{7B82017D-9C5A-4CB9-B6E8-4834064F64B8}" type="pres">
      <dgm:prSet presAssocID="{18C90340-A676-4EB1-A7BA-4EB8696DA6B5}" presName="Name0" presStyleCnt="0">
        <dgm:presLayoutVars>
          <dgm:dir/>
          <dgm:animLvl val="lvl"/>
          <dgm:resizeHandles val="exact"/>
        </dgm:presLayoutVars>
      </dgm:prSet>
      <dgm:spPr/>
    </dgm:pt>
    <dgm:pt modelId="{DD8BAF10-DD3D-4E04-8910-1653FFF4CC0A}" type="pres">
      <dgm:prSet presAssocID="{17D6DB06-E5A6-4B6E-B130-9F6755B0C778}" presName="Name8" presStyleCnt="0"/>
      <dgm:spPr/>
    </dgm:pt>
    <dgm:pt modelId="{33DCE688-1111-416F-9628-9D90E7A6B5E4}" type="pres">
      <dgm:prSet presAssocID="{17D6DB06-E5A6-4B6E-B130-9F6755B0C778}" presName="level" presStyleLbl="node1" presStyleIdx="0" presStyleCnt="5" custScaleX="107238" custScaleY="132751" custLinFactNeighborX="-154" custLinFactNeighborY="9415">
        <dgm:presLayoutVars>
          <dgm:chMax val="1"/>
          <dgm:bulletEnabled val="1"/>
        </dgm:presLayoutVars>
      </dgm:prSet>
      <dgm:spPr/>
    </dgm:pt>
    <dgm:pt modelId="{5E831BEA-FD95-412C-A256-9BF948E53889}" type="pres">
      <dgm:prSet presAssocID="{17D6DB06-E5A6-4B6E-B130-9F6755B0C778}" presName="levelTx" presStyleLbl="revTx" presStyleIdx="0" presStyleCnt="0">
        <dgm:presLayoutVars>
          <dgm:chMax val="1"/>
          <dgm:bulletEnabled val="1"/>
        </dgm:presLayoutVars>
      </dgm:prSet>
      <dgm:spPr/>
    </dgm:pt>
    <dgm:pt modelId="{D8FF1790-C000-498F-8DE0-6AE91C30C1B4}" type="pres">
      <dgm:prSet presAssocID="{353F9007-7D3E-4F37-84A4-D5DE68DBABE2}" presName="Name8" presStyleCnt="0"/>
      <dgm:spPr/>
    </dgm:pt>
    <dgm:pt modelId="{E939A532-541B-4BD2-9E4E-71C70AFF04A3}" type="pres">
      <dgm:prSet presAssocID="{353F9007-7D3E-4F37-84A4-D5DE68DBABE2}" presName="level" presStyleLbl="node1" presStyleIdx="1" presStyleCnt="5">
        <dgm:presLayoutVars>
          <dgm:chMax val="1"/>
          <dgm:bulletEnabled val="1"/>
        </dgm:presLayoutVars>
      </dgm:prSet>
      <dgm:spPr/>
    </dgm:pt>
    <dgm:pt modelId="{5AFCB208-E127-4D63-975F-5FF37365AD26}" type="pres">
      <dgm:prSet presAssocID="{353F9007-7D3E-4F37-84A4-D5DE68DBABE2}" presName="levelTx" presStyleLbl="revTx" presStyleIdx="0" presStyleCnt="0">
        <dgm:presLayoutVars>
          <dgm:chMax val="1"/>
          <dgm:bulletEnabled val="1"/>
        </dgm:presLayoutVars>
      </dgm:prSet>
      <dgm:spPr/>
    </dgm:pt>
    <dgm:pt modelId="{4FAF7623-0C87-431F-8215-7D55C5B91208}" type="pres">
      <dgm:prSet presAssocID="{D3C23B3C-2AB3-4743-9A32-B43890A5C8C4}" presName="Name8" presStyleCnt="0"/>
      <dgm:spPr/>
    </dgm:pt>
    <dgm:pt modelId="{CB8D77AB-3CD5-4643-9580-8D2CD266E1AA}" type="pres">
      <dgm:prSet presAssocID="{D3C23B3C-2AB3-4743-9A32-B43890A5C8C4}" presName="level" presStyleLbl="node1" presStyleIdx="2" presStyleCnt="5">
        <dgm:presLayoutVars>
          <dgm:chMax val="1"/>
          <dgm:bulletEnabled val="1"/>
        </dgm:presLayoutVars>
      </dgm:prSet>
      <dgm:spPr/>
    </dgm:pt>
    <dgm:pt modelId="{2AA866FA-36E3-4E61-AB86-6D61383C36A5}" type="pres">
      <dgm:prSet presAssocID="{D3C23B3C-2AB3-4743-9A32-B43890A5C8C4}" presName="levelTx" presStyleLbl="revTx" presStyleIdx="0" presStyleCnt="0">
        <dgm:presLayoutVars>
          <dgm:chMax val="1"/>
          <dgm:bulletEnabled val="1"/>
        </dgm:presLayoutVars>
      </dgm:prSet>
      <dgm:spPr/>
    </dgm:pt>
    <dgm:pt modelId="{590A17D8-4EBB-4C8C-926B-25AACF24E986}" type="pres">
      <dgm:prSet presAssocID="{F2BFF0B8-3C52-41A6-8CC9-6B892E73771C}" presName="Name8" presStyleCnt="0"/>
      <dgm:spPr/>
    </dgm:pt>
    <dgm:pt modelId="{82F78D76-7A22-4212-AC44-23C5E1E795B7}" type="pres">
      <dgm:prSet presAssocID="{F2BFF0B8-3C52-41A6-8CC9-6B892E73771C}" presName="level" presStyleLbl="node1" presStyleIdx="3" presStyleCnt="5">
        <dgm:presLayoutVars>
          <dgm:chMax val="1"/>
          <dgm:bulletEnabled val="1"/>
        </dgm:presLayoutVars>
      </dgm:prSet>
      <dgm:spPr/>
    </dgm:pt>
    <dgm:pt modelId="{5A4A06E3-2649-4715-B8BD-D979855A4B8B}" type="pres">
      <dgm:prSet presAssocID="{F2BFF0B8-3C52-41A6-8CC9-6B892E73771C}" presName="levelTx" presStyleLbl="revTx" presStyleIdx="0" presStyleCnt="0">
        <dgm:presLayoutVars>
          <dgm:chMax val="1"/>
          <dgm:bulletEnabled val="1"/>
        </dgm:presLayoutVars>
      </dgm:prSet>
      <dgm:spPr/>
    </dgm:pt>
    <dgm:pt modelId="{539AA608-3043-4B6F-B1BE-F0AA8EF161F1}" type="pres">
      <dgm:prSet presAssocID="{7638E464-F089-4005-80A4-319B63824360}" presName="Name8" presStyleCnt="0"/>
      <dgm:spPr/>
    </dgm:pt>
    <dgm:pt modelId="{CB759FB3-0FE4-4269-B88E-004004BF8A0D}" type="pres">
      <dgm:prSet presAssocID="{7638E464-F089-4005-80A4-319B63824360}" presName="level" presStyleLbl="node1" presStyleIdx="4" presStyleCnt="5" custLinFactNeighborX="188" custLinFactNeighborY="755">
        <dgm:presLayoutVars>
          <dgm:chMax val="1"/>
          <dgm:bulletEnabled val="1"/>
        </dgm:presLayoutVars>
      </dgm:prSet>
      <dgm:spPr/>
    </dgm:pt>
    <dgm:pt modelId="{999F197A-29DB-43E5-BB62-0C23693A8E0B}" type="pres">
      <dgm:prSet presAssocID="{7638E464-F089-4005-80A4-319B63824360}" presName="levelTx" presStyleLbl="revTx" presStyleIdx="0" presStyleCnt="0">
        <dgm:presLayoutVars>
          <dgm:chMax val="1"/>
          <dgm:bulletEnabled val="1"/>
        </dgm:presLayoutVars>
      </dgm:prSet>
      <dgm:spPr/>
    </dgm:pt>
  </dgm:ptLst>
  <dgm:cxnLst>
    <dgm:cxn modelId="{97497C06-E630-4681-82EE-F25B7C595E47}" type="presOf" srcId="{7638E464-F089-4005-80A4-319B63824360}" destId="{CB759FB3-0FE4-4269-B88E-004004BF8A0D}" srcOrd="0" destOrd="0" presId="urn:microsoft.com/office/officeart/2005/8/layout/pyramid1"/>
    <dgm:cxn modelId="{F772F522-29B2-411D-A0CC-BD4FAA38E536}" type="presOf" srcId="{D3C23B3C-2AB3-4743-9A32-B43890A5C8C4}" destId="{CB8D77AB-3CD5-4643-9580-8D2CD266E1AA}" srcOrd="0" destOrd="0" presId="urn:microsoft.com/office/officeart/2005/8/layout/pyramid1"/>
    <dgm:cxn modelId="{A80EA529-FCB3-4EBB-8AA8-F7EC3E47E1D0}" srcId="{18C90340-A676-4EB1-A7BA-4EB8696DA6B5}" destId="{7638E464-F089-4005-80A4-319B63824360}" srcOrd="4" destOrd="0" parTransId="{3DF8FE84-5C0A-45D8-8E61-D9A453B6B1A1}" sibTransId="{77C82BD6-7C6A-4BA3-B43B-27967C97505D}"/>
    <dgm:cxn modelId="{FC077133-D9DA-4291-A9B6-7D7C86EA0570}" type="presOf" srcId="{18C90340-A676-4EB1-A7BA-4EB8696DA6B5}" destId="{7B82017D-9C5A-4CB9-B6E8-4834064F64B8}" srcOrd="0" destOrd="0" presId="urn:microsoft.com/office/officeart/2005/8/layout/pyramid1"/>
    <dgm:cxn modelId="{87BEF364-D0AA-4749-9D5C-0764793BBE12}" type="presOf" srcId="{D3C23B3C-2AB3-4743-9A32-B43890A5C8C4}" destId="{2AA866FA-36E3-4E61-AB86-6D61383C36A5}" srcOrd="1" destOrd="0" presId="urn:microsoft.com/office/officeart/2005/8/layout/pyramid1"/>
    <dgm:cxn modelId="{9B73E36D-A3B4-4DEB-90D8-63D0BFB481C0}" srcId="{18C90340-A676-4EB1-A7BA-4EB8696DA6B5}" destId="{F2BFF0B8-3C52-41A6-8CC9-6B892E73771C}" srcOrd="3" destOrd="0" parTransId="{E3D5CF88-8345-498B-BDCA-CCCBD2CF6ECF}" sibTransId="{47596F21-3E55-4150-ABD2-214AE0C14C42}"/>
    <dgm:cxn modelId="{7B21D856-982C-40F5-B276-DF1DAF3E0F41}" srcId="{18C90340-A676-4EB1-A7BA-4EB8696DA6B5}" destId="{353F9007-7D3E-4F37-84A4-D5DE68DBABE2}" srcOrd="1" destOrd="0" parTransId="{EC649F06-7524-42EA-AFD7-229BB1944C29}" sibTransId="{AE100D5E-75A3-4EC0-A386-413F5A93A424}"/>
    <dgm:cxn modelId="{694B538B-63A9-4C61-A489-DD883EFE9A42}" type="presOf" srcId="{353F9007-7D3E-4F37-84A4-D5DE68DBABE2}" destId="{5AFCB208-E127-4D63-975F-5FF37365AD26}" srcOrd="1" destOrd="0" presId="urn:microsoft.com/office/officeart/2005/8/layout/pyramid1"/>
    <dgm:cxn modelId="{5302C78C-95D7-4EB1-930F-F9EC9398475E}" type="presOf" srcId="{7638E464-F089-4005-80A4-319B63824360}" destId="{999F197A-29DB-43E5-BB62-0C23693A8E0B}" srcOrd="1" destOrd="0" presId="urn:microsoft.com/office/officeart/2005/8/layout/pyramid1"/>
    <dgm:cxn modelId="{D9DF0F95-6C61-4965-93C2-EFFE704C3DE4}" type="presOf" srcId="{353F9007-7D3E-4F37-84A4-D5DE68DBABE2}" destId="{E939A532-541B-4BD2-9E4E-71C70AFF04A3}" srcOrd="0" destOrd="0" presId="urn:microsoft.com/office/officeart/2005/8/layout/pyramid1"/>
    <dgm:cxn modelId="{082B0398-C238-417C-A35B-7917E16DB33D}" srcId="{18C90340-A676-4EB1-A7BA-4EB8696DA6B5}" destId="{D3C23B3C-2AB3-4743-9A32-B43890A5C8C4}" srcOrd="2" destOrd="0" parTransId="{2DD5C280-B7BC-4422-8038-5AFC75D78387}" sibTransId="{B747BABC-F654-4E70-8166-720E71724733}"/>
    <dgm:cxn modelId="{7792529A-6653-4D7D-9630-EC22E8018996}" type="presOf" srcId="{F2BFF0B8-3C52-41A6-8CC9-6B892E73771C}" destId="{5A4A06E3-2649-4715-B8BD-D979855A4B8B}" srcOrd="1" destOrd="0" presId="urn:microsoft.com/office/officeart/2005/8/layout/pyramid1"/>
    <dgm:cxn modelId="{4B37AA9D-990B-4165-856F-26954B87238B}" srcId="{18C90340-A676-4EB1-A7BA-4EB8696DA6B5}" destId="{17D6DB06-E5A6-4B6E-B130-9F6755B0C778}" srcOrd="0" destOrd="0" parTransId="{B7AC5842-50EA-492D-9974-891231D53A88}" sibTransId="{946BC3A8-11B1-4442-8A88-46FD8A3B35CE}"/>
    <dgm:cxn modelId="{B650F2A2-26F1-4D59-8981-0A4CEB3D329E}" type="presOf" srcId="{F2BFF0B8-3C52-41A6-8CC9-6B892E73771C}" destId="{82F78D76-7A22-4212-AC44-23C5E1E795B7}" srcOrd="0" destOrd="0" presId="urn:microsoft.com/office/officeart/2005/8/layout/pyramid1"/>
    <dgm:cxn modelId="{B2ECA7B6-DA4A-4914-8C9A-27E5B9497B5C}" type="presOf" srcId="{17D6DB06-E5A6-4B6E-B130-9F6755B0C778}" destId="{33DCE688-1111-416F-9628-9D90E7A6B5E4}" srcOrd="0" destOrd="0" presId="urn:microsoft.com/office/officeart/2005/8/layout/pyramid1"/>
    <dgm:cxn modelId="{F8912DC2-DE37-46CD-985F-5F9DCC6D9BDF}" type="presOf" srcId="{17D6DB06-E5A6-4B6E-B130-9F6755B0C778}" destId="{5E831BEA-FD95-412C-A256-9BF948E53889}" srcOrd="1" destOrd="0" presId="urn:microsoft.com/office/officeart/2005/8/layout/pyramid1"/>
    <dgm:cxn modelId="{345DEA9A-03DC-4E29-8695-F3D83190C4A1}" type="presParOf" srcId="{7B82017D-9C5A-4CB9-B6E8-4834064F64B8}" destId="{DD8BAF10-DD3D-4E04-8910-1653FFF4CC0A}" srcOrd="0" destOrd="0" presId="urn:microsoft.com/office/officeart/2005/8/layout/pyramid1"/>
    <dgm:cxn modelId="{1107E6B1-C535-4CB5-AA33-523049D0E287}" type="presParOf" srcId="{DD8BAF10-DD3D-4E04-8910-1653FFF4CC0A}" destId="{33DCE688-1111-416F-9628-9D90E7A6B5E4}" srcOrd="0" destOrd="0" presId="urn:microsoft.com/office/officeart/2005/8/layout/pyramid1"/>
    <dgm:cxn modelId="{814F418A-F159-4BC3-BC89-A42D81EB93FB}" type="presParOf" srcId="{DD8BAF10-DD3D-4E04-8910-1653FFF4CC0A}" destId="{5E831BEA-FD95-412C-A256-9BF948E53889}" srcOrd="1" destOrd="0" presId="urn:microsoft.com/office/officeart/2005/8/layout/pyramid1"/>
    <dgm:cxn modelId="{15809548-4331-469D-8122-542851E8A64B}" type="presParOf" srcId="{7B82017D-9C5A-4CB9-B6E8-4834064F64B8}" destId="{D8FF1790-C000-498F-8DE0-6AE91C30C1B4}" srcOrd="1" destOrd="0" presId="urn:microsoft.com/office/officeart/2005/8/layout/pyramid1"/>
    <dgm:cxn modelId="{F80D9F7B-156F-4304-A620-DFEC2E3C11F3}" type="presParOf" srcId="{D8FF1790-C000-498F-8DE0-6AE91C30C1B4}" destId="{E939A532-541B-4BD2-9E4E-71C70AFF04A3}" srcOrd="0" destOrd="0" presId="urn:microsoft.com/office/officeart/2005/8/layout/pyramid1"/>
    <dgm:cxn modelId="{EE3F20C3-A58B-44B7-91A7-16057EDAA0E0}" type="presParOf" srcId="{D8FF1790-C000-498F-8DE0-6AE91C30C1B4}" destId="{5AFCB208-E127-4D63-975F-5FF37365AD26}" srcOrd="1" destOrd="0" presId="urn:microsoft.com/office/officeart/2005/8/layout/pyramid1"/>
    <dgm:cxn modelId="{C0CE4341-8A8F-4D08-A4A7-F02FA4A415EB}" type="presParOf" srcId="{7B82017D-9C5A-4CB9-B6E8-4834064F64B8}" destId="{4FAF7623-0C87-431F-8215-7D55C5B91208}" srcOrd="2" destOrd="0" presId="urn:microsoft.com/office/officeart/2005/8/layout/pyramid1"/>
    <dgm:cxn modelId="{E585C360-FC2B-4793-BE4B-EAD0646F6CDD}" type="presParOf" srcId="{4FAF7623-0C87-431F-8215-7D55C5B91208}" destId="{CB8D77AB-3CD5-4643-9580-8D2CD266E1AA}" srcOrd="0" destOrd="0" presId="urn:microsoft.com/office/officeart/2005/8/layout/pyramid1"/>
    <dgm:cxn modelId="{EB354690-1408-4B5F-9257-BB8AB76B88BA}" type="presParOf" srcId="{4FAF7623-0C87-431F-8215-7D55C5B91208}" destId="{2AA866FA-36E3-4E61-AB86-6D61383C36A5}" srcOrd="1" destOrd="0" presId="urn:microsoft.com/office/officeart/2005/8/layout/pyramid1"/>
    <dgm:cxn modelId="{3C1F589C-F232-408C-A842-A54971ED17F5}" type="presParOf" srcId="{7B82017D-9C5A-4CB9-B6E8-4834064F64B8}" destId="{590A17D8-4EBB-4C8C-926B-25AACF24E986}" srcOrd="3" destOrd="0" presId="urn:microsoft.com/office/officeart/2005/8/layout/pyramid1"/>
    <dgm:cxn modelId="{32F691A0-B3D5-4F03-AC66-004A9B48822B}" type="presParOf" srcId="{590A17D8-4EBB-4C8C-926B-25AACF24E986}" destId="{82F78D76-7A22-4212-AC44-23C5E1E795B7}" srcOrd="0" destOrd="0" presId="urn:microsoft.com/office/officeart/2005/8/layout/pyramid1"/>
    <dgm:cxn modelId="{16632ECB-5947-41CB-9A6D-71CF2F3B8D22}" type="presParOf" srcId="{590A17D8-4EBB-4C8C-926B-25AACF24E986}" destId="{5A4A06E3-2649-4715-B8BD-D979855A4B8B}" srcOrd="1" destOrd="0" presId="urn:microsoft.com/office/officeart/2005/8/layout/pyramid1"/>
    <dgm:cxn modelId="{B90BFFC7-551B-4EEA-8464-54DF166FC9DD}" type="presParOf" srcId="{7B82017D-9C5A-4CB9-B6E8-4834064F64B8}" destId="{539AA608-3043-4B6F-B1BE-F0AA8EF161F1}" srcOrd="4" destOrd="0" presId="urn:microsoft.com/office/officeart/2005/8/layout/pyramid1"/>
    <dgm:cxn modelId="{6B4CD4F3-AC90-4948-8F9C-124BA82FEABD}" type="presParOf" srcId="{539AA608-3043-4B6F-B1BE-F0AA8EF161F1}" destId="{CB759FB3-0FE4-4269-B88E-004004BF8A0D}" srcOrd="0" destOrd="0" presId="urn:microsoft.com/office/officeart/2005/8/layout/pyramid1"/>
    <dgm:cxn modelId="{ECA66FE4-6905-4E8E-A733-36C99DEA01F2}" type="presParOf" srcId="{539AA608-3043-4B6F-B1BE-F0AA8EF161F1}" destId="{999F197A-29DB-43E5-BB62-0C23693A8E0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CE688-1111-416F-9628-9D90E7A6B5E4}">
      <dsp:nvSpPr>
        <dsp:cNvPr id="0" name=""/>
        <dsp:cNvSpPr/>
      </dsp:nvSpPr>
      <dsp:spPr>
        <a:xfrm>
          <a:off x="1602112" y="61777"/>
          <a:ext cx="1169672" cy="871052"/>
        </a:xfrm>
        <a:prstGeom prst="trapezoid">
          <a:avLst>
            <a:gd name="adj" fmla="val 626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a:solidFill>
                <a:schemeClr val="bg1">
                  <a:lumMod val="85000"/>
                </a:schemeClr>
              </a:solidFill>
            </a:rPr>
            <a:t>Welt</a:t>
          </a:r>
        </a:p>
      </dsp:txBody>
      <dsp:txXfrm>
        <a:off x="1602112" y="61777"/>
        <a:ext cx="1169672" cy="871052"/>
      </dsp:txXfrm>
    </dsp:sp>
    <dsp:sp modelId="{E939A532-541B-4BD2-9E4E-71C70AFF04A3}">
      <dsp:nvSpPr>
        <dsp:cNvPr id="0" name=""/>
        <dsp:cNvSpPr/>
      </dsp:nvSpPr>
      <dsp:spPr>
        <a:xfrm>
          <a:off x="1232449" y="871052"/>
          <a:ext cx="1912359" cy="656155"/>
        </a:xfrm>
        <a:prstGeom prst="trapezoid">
          <a:avLst>
            <a:gd name="adj" fmla="val 6261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bg1">
                  <a:lumMod val="85000"/>
                </a:schemeClr>
              </a:solidFill>
            </a:rPr>
            <a:t>Europäische Union</a:t>
          </a:r>
        </a:p>
      </dsp:txBody>
      <dsp:txXfrm>
        <a:off x="1567112" y="871052"/>
        <a:ext cx="1243033" cy="656155"/>
      </dsp:txXfrm>
    </dsp:sp>
    <dsp:sp modelId="{CB8D77AB-3CD5-4643-9580-8D2CD266E1AA}">
      <dsp:nvSpPr>
        <dsp:cNvPr id="0" name=""/>
        <dsp:cNvSpPr/>
      </dsp:nvSpPr>
      <dsp:spPr>
        <a:xfrm>
          <a:off x="821632" y="1527208"/>
          <a:ext cx="2733992" cy="656155"/>
        </a:xfrm>
        <a:prstGeom prst="trapezoid">
          <a:avLst>
            <a:gd name="adj" fmla="val 6261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bg1">
                  <a:lumMod val="85000"/>
                </a:schemeClr>
              </a:solidFill>
            </a:rPr>
            <a:t>Deutschland</a:t>
          </a:r>
        </a:p>
      </dsp:txBody>
      <dsp:txXfrm>
        <a:off x="1300081" y="1527208"/>
        <a:ext cx="1777094" cy="656155"/>
      </dsp:txXfrm>
    </dsp:sp>
    <dsp:sp modelId="{82F78D76-7A22-4212-AC44-23C5E1E795B7}">
      <dsp:nvSpPr>
        <dsp:cNvPr id="0" name=""/>
        <dsp:cNvSpPr/>
      </dsp:nvSpPr>
      <dsp:spPr>
        <a:xfrm>
          <a:off x="410816" y="2183363"/>
          <a:ext cx="3555625" cy="656155"/>
        </a:xfrm>
        <a:prstGeom prst="trapezoid">
          <a:avLst>
            <a:gd name="adj" fmla="val 6261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bg1">
                  <a:lumMod val="85000"/>
                </a:schemeClr>
              </a:solidFill>
            </a:rPr>
            <a:t>Regionale Ebene</a:t>
          </a:r>
        </a:p>
      </dsp:txBody>
      <dsp:txXfrm>
        <a:off x="1033050" y="2183363"/>
        <a:ext cx="2311156" cy="656155"/>
      </dsp:txXfrm>
    </dsp:sp>
    <dsp:sp modelId="{CB759FB3-0FE4-4269-B88E-004004BF8A0D}">
      <dsp:nvSpPr>
        <dsp:cNvPr id="0" name=""/>
        <dsp:cNvSpPr/>
      </dsp:nvSpPr>
      <dsp:spPr>
        <a:xfrm>
          <a:off x="0" y="2839519"/>
          <a:ext cx="4377257" cy="656155"/>
        </a:xfrm>
        <a:prstGeom prst="trapezoid">
          <a:avLst>
            <a:gd name="adj" fmla="val 6261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E3051B"/>
              </a:solidFill>
            </a:rPr>
            <a:t>Betriebliche Ebene</a:t>
          </a:r>
        </a:p>
        <a:p>
          <a:pPr marL="0" lvl="0" indent="0" algn="ctr" defTabSz="622300">
            <a:lnSpc>
              <a:spcPct val="90000"/>
            </a:lnSpc>
            <a:spcBef>
              <a:spcPct val="0"/>
            </a:spcBef>
            <a:spcAft>
              <a:spcPct val="35000"/>
            </a:spcAft>
            <a:buNone/>
          </a:pPr>
          <a:r>
            <a:rPr lang="de-DE" sz="1200" kern="1200" dirty="0">
              <a:solidFill>
                <a:srgbClr val="E3051B"/>
              </a:solidFill>
            </a:rPr>
            <a:t>Beschäftigt(e)r und </a:t>
          </a:r>
          <a:r>
            <a:rPr lang="de-DE" sz="1200" kern="1200" dirty="0" err="1">
              <a:solidFill>
                <a:srgbClr val="E3051B"/>
              </a:solidFill>
            </a:rPr>
            <a:t>Bürger:innen</a:t>
          </a:r>
          <a:endParaRPr lang="de-DE" sz="1200" kern="1200" dirty="0">
            <a:solidFill>
              <a:srgbClr val="E3051B"/>
            </a:solidFill>
          </a:endParaRPr>
        </a:p>
      </dsp:txBody>
      <dsp:txXfrm>
        <a:off x="766020" y="2839519"/>
        <a:ext cx="2845217" cy="65615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1" y="0"/>
            <a:ext cx="2889938" cy="498056"/>
          </a:xfrm>
          <a:prstGeom prst="rect">
            <a:avLst/>
          </a:prstGeom>
        </p:spPr>
        <p:txBody>
          <a:bodyPr vert="horz" lIns="186741" tIns="186741" rIns="186741" bIns="186741" rtlCol="0"/>
          <a:lstStyle>
            <a:lvl1pPr algn="l">
              <a:defRPr sz="1200"/>
            </a:lvl1pPr>
          </a:lstStyle>
          <a:p>
            <a:endParaRPr lang="de-DE" sz="11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3777608" y="0"/>
            <a:ext cx="2889938" cy="498056"/>
          </a:xfrm>
          <a:prstGeom prst="rect">
            <a:avLst/>
          </a:prstGeom>
        </p:spPr>
        <p:txBody>
          <a:bodyPr vert="horz" lIns="186741" tIns="186741" rIns="186741" bIns="186741" rtlCol="0"/>
          <a:lstStyle>
            <a:lvl1pPr algn="r">
              <a:defRPr sz="1200"/>
            </a:lvl1pPr>
          </a:lstStyle>
          <a:p>
            <a:fld id="{D893A924-A15F-FB45-9450-A978DD7F2A70}" type="datetimeFigureOut">
              <a:rPr lang="de-DE" sz="1100">
                <a:latin typeface="Meta IGM" panose="02000503040000020004" pitchFamily="2" charset="0"/>
              </a:rPr>
              <a:t>25.11.2024</a:t>
            </a:fld>
            <a:endParaRPr lang="de-DE" sz="11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1" y="9428585"/>
            <a:ext cx="2889938" cy="498055"/>
          </a:xfrm>
          <a:prstGeom prst="rect">
            <a:avLst/>
          </a:prstGeom>
        </p:spPr>
        <p:txBody>
          <a:bodyPr vert="horz" lIns="186741" tIns="186741" rIns="186741" bIns="186741" rtlCol="0" anchor="b"/>
          <a:lstStyle>
            <a:lvl1pPr algn="l">
              <a:defRPr sz="1200"/>
            </a:lvl1pPr>
          </a:lstStyle>
          <a:p>
            <a:endParaRPr lang="de-DE" sz="11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3777608" y="9428585"/>
            <a:ext cx="2889938" cy="498055"/>
          </a:xfrm>
          <a:prstGeom prst="rect">
            <a:avLst/>
          </a:prstGeom>
        </p:spPr>
        <p:txBody>
          <a:bodyPr vert="horz" lIns="186741" tIns="186741" rIns="186741" bIns="186741" rtlCol="0" anchor="b"/>
          <a:lstStyle>
            <a:lvl1pPr algn="r">
              <a:defRPr sz="1200"/>
            </a:lvl1pPr>
          </a:lstStyle>
          <a:p>
            <a:fld id="{53B84A8F-D800-3D49-A16E-28CD7380C913}" type="slidenum">
              <a:rPr lang="de-DE" sz="1100">
                <a:latin typeface="Meta IGM" panose="02000503040000020004" pitchFamily="2" charset="0"/>
              </a:rPr>
              <a:t>‹Nr.›</a:t>
            </a:fld>
            <a:endParaRPr lang="de-DE" sz="11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5:21:18.386"/>
    </inkml:context>
    <inkml:brush xml:id="br0">
      <inkml:brushProperty name="width" value="0.05" units="cm"/>
      <inkml:brushProperty name="height" value="0.05" units="cm"/>
      <inkml:brushProperty name="color" value="#00A0D7"/>
    </inkml:brush>
  </inkml:definitions>
  <inkml:trace contextRef="#ctx0" brushRef="#br0">1 653 24575,'35'-40'0,"40"-59"0,0-2 0,-37 54 0,114-126 0,-131 153 0,0 0 0,2 1 0,0 1 0,1 2 0,45-25 0,-61 37 0,0 1 0,0 0 0,1 0 0,-1 0 0,1 1 0,-1 1 0,1-1 0,17 1 0,11-2 0,535-30 0,-568 33 0,0 0 0,0 1 0,0 0 0,0 0 0,0 0 0,0 0 0,0 1 0,0-1 0,-1 1 0,1 0 0,-1 0 0,1 0 0,-1 1 0,0-1 0,0 1 0,0 0 0,0 0 0,3 3 0,4 7 0,-1 1 0,0-1 0,8 20 0,-3-7 0,105 227 0,-95-190 0,4-1 0,2-2 0,67 101 0,-88-149 0,0-1 0,0 0 0,1 0 0,1-1 0,0 0 0,0-1 0,1 0 0,0-1 0,1 0 0,-1-1 0,23 9 0,108 39 0,3-6 0,216 42 0,-70-39 0,-243-47 0,0-2 0,0-2 0,0-2 0,53-8 0,-63 1 0,0-1 0,-1-2 0,-1-2 0,60-29 0,136-88 0,-160 87 0,269-183 0,-254 162 0,2 4 0,111-54 0,-137 83 0,1 2 0,2 4 0,0 3 0,98-20 0,-115 31 0,-31 6 0,-1 1 0,1 1 0,0 0 0,0 2 0,32 0 0,-46 2 0,1 1 0,-1-1 0,1 1 0,-1 0 0,0 1 0,0-1 0,0 1 0,0 0 0,-1 0 0,1 1 0,-1-1 0,1 1 0,-1 0 0,0 0 0,-1 0 0,1 1 0,3 5 0,8 13 0,-2 1 0,16 35 0,-9-17 0,17 40 0,-28-59 0,1-1 0,0 0 0,15 20 0,-19-33 0,1-1 0,0 0 0,0 0 0,1-1 0,0 0 0,0 0 0,0-1 0,1 0 0,0 0 0,14 5 0,30 11 0,0-3 0,2-2 0,0-3 0,1-2 0,74 7 0,-61-15 0,0-4 0,91-9 0,-152 8 0,50-8 0,1-2 0,-2-3 0,1-2 0,68-30 0,-81 30 0,302-135 0,-327 140-1365,-7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1T15:21:25.677"/>
    </inkml:context>
    <inkml:brush xml:id="br0">
      <inkml:brushProperty name="width" value="0.05" units="cm"/>
      <inkml:brushProperty name="height" value="0.05" units="cm"/>
      <inkml:brushProperty name="color" value="#00A0D7"/>
    </inkml:brush>
  </inkml:definitions>
  <inkml:trace contextRef="#ctx0" brushRef="#br0">1 1043 24575,'15'-2'0,"0"1"0,0-2 0,0 0 0,0-1 0,18-8 0,-9 4 0,18-5 0,-2-1 0,0-3 0,-1-1 0,0-1 0,45-33 0,366-268 0,275-179 0,-715 492 0,1 0 0,0 0 0,0 1 0,1 1 0,0 0 0,0 0 0,0 1 0,1 1 0,-1 0 0,1 1 0,0 0 0,-1 1 0,1 0 0,0 1 0,0 1 0,0 0 0,-1 0 0,1 2 0,23 6 0,4 2 0,-1 1 0,0 2 0,0 2 0,-2 1 0,0 2 0,43 30 0,-62-33 0,-1 1 0,-1 0 0,-1 2 0,-1-1 0,0 2 0,15 29 0,-11-19 0,37 47 0,-25-45 0,0-1 0,2-2 0,2-1 0,67 43 0,159 70 0,-91-53 0,267 131 0,-420-213 0,0 0 0,0-1 0,0 0 0,0-2 0,1 0 0,-1-1 0,1 0 0,0-1 0,-1-1 0,1-1 0,0 0 0,0-2 0,-1 1 0,17-7 0,-7 1 0,-1-2 0,0-1 0,-1 0 0,0-2 0,-1-1 0,-1-1 0,0-1 0,19-18 0,11-14 0,-2-3 0,77-99 0,-86 100 0,2 1 0,3 3 0,1 1 0,3 2 0,1 3 0,2 2 0,72-39 0,-56 44 0,1 2 0,2 4 0,132-33 0,-156 47 0,0 1 0,0 3 0,83-6 0,-116 15 0,-1 0 0,1 1 0,0 0 0,-1 1 0,1 1 0,-1 0 0,1 1 0,-1 1 0,-1 0 0,1 1 0,-1 0 0,0 1 0,0 0 0,0 2 0,-1-1 0,17 17 0,11 18 0,-2 2 0,-2 2 0,-2 2 0,-2 0 0,-2 3 0,-3 0 0,34 91 0,-38-84 0,60 136 0,-80-191 0,-1 0 0,1-1 0,-1 1 0,1-1 0,0 1 0,0-1 0,1 0 0,-1 0 0,1-1 0,-1 1 0,1-1 0,0 0 0,0 0 0,0 0 0,0 0 0,0 0 0,0-1 0,1 0 0,-1 0 0,0 0 0,1-1 0,-1 1 0,1-1 0,-1 0 0,1 0 0,-1-1 0,8-1 0,8-2 0,-1 0 0,0-1 0,-1-2 0,33-14 0,8-9 0,-1-2 0,104-78 0,87-103 0,-193 163 0,3 2 0,96-59 0,141-55 0,-284 156 0,0 1 0,1 0 0,-1 0 0,1 1 0,-1 1 0,1 0 0,1 1 0,12-1 0,-18 3 0,0 0 0,-1 1 0,1 0 0,-1 0 0,1 1 0,-1 0 0,1 1 0,-1-1 0,0 1 0,0 1 0,0-1 0,-1 1 0,1 0 0,-1 1 0,7 6 0,13 13 0,-2 0 0,22 31 0,34 35 0,-56-64 0,0 1 0,25 39 0,-4-6 0,-7-7 0,-30-41 0,1 1 0,0-1 0,0 0 0,1-1 0,0 0 0,1-1 0,0 0 0,22 14 0,-13-13 0,0-1 0,1-1 0,0-1 0,0-1 0,1-1 0,-1-1 0,1-1 0,31 3 0,-20-6 0,0-1 0,-1-2 0,1-1 0,-1-1 0,36-10 0,-23-2-1365,-33 12-5461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889938" cy="498056"/>
          </a:xfrm>
          <a:prstGeom prst="rect">
            <a:avLst/>
          </a:prstGeom>
        </p:spPr>
        <p:txBody>
          <a:bodyPr vert="horz" lIns="186741" tIns="186741" rIns="186741" bIns="186741" rtlCol="0"/>
          <a:lstStyle>
            <a:lvl1pPr algn="l">
              <a:defRPr sz="11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3777608" y="0"/>
            <a:ext cx="2889938" cy="498056"/>
          </a:xfrm>
          <a:prstGeom prst="rect">
            <a:avLst/>
          </a:prstGeom>
        </p:spPr>
        <p:txBody>
          <a:bodyPr vert="horz" lIns="186741" tIns="186741" rIns="186741" bIns="186741" rtlCol="0"/>
          <a:lstStyle>
            <a:lvl1pPr algn="r">
              <a:defRPr sz="1100" b="0" i="0">
                <a:latin typeface="Meta IGM" panose="02000503040000020004" pitchFamily="2" charset="0"/>
              </a:defRPr>
            </a:lvl1pPr>
          </a:lstStyle>
          <a:p>
            <a:fld id="{16B77BA6-83BE-5742-8C0B-6F675812BA19}" type="datetimeFigureOut">
              <a:rPr lang="de-DE" smtClean="0"/>
              <a:pPr/>
              <a:t>25.11.2024</a:t>
            </a:fld>
            <a:endParaRPr lang="de-DE" dirty="0"/>
          </a:p>
        </p:txBody>
      </p:sp>
      <p:sp>
        <p:nvSpPr>
          <p:cNvPr id="4" name="Folienbildplatzhalter 3"/>
          <p:cNvSpPr>
            <a:spLocks noGrp="1" noRot="1" noChangeAspect="1"/>
          </p:cNvSpPr>
          <p:nvPr>
            <p:ph type="sldImg" idx="2"/>
          </p:nvPr>
        </p:nvSpPr>
        <p:spPr>
          <a:xfrm>
            <a:off x="357188" y="1241425"/>
            <a:ext cx="5956300" cy="3351213"/>
          </a:xfrm>
          <a:prstGeom prst="rect">
            <a:avLst/>
          </a:prstGeom>
          <a:noFill/>
          <a:ln w="12700">
            <a:solidFill>
              <a:prstClr val="black"/>
            </a:solidFill>
          </a:ln>
        </p:spPr>
        <p:txBody>
          <a:bodyPr vert="horz" lIns="94864" tIns="47433" rIns="94864" bIns="47433" rtlCol="0" anchor="ctr"/>
          <a:lstStyle/>
          <a:p>
            <a:endParaRPr lang="de-DE" dirty="0"/>
          </a:p>
        </p:txBody>
      </p:sp>
      <p:sp>
        <p:nvSpPr>
          <p:cNvPr id="5" name="Notizenplatzhalter 4"/>
          <p:cNvSpPr>
            <a:spLocks noGrp="1"/>
          </p:cNvSpPr>
          <p:nvPr>
            <p:ph type="body" sz="quarter" idx="3"/>
          </p:nvPr>
        </p:nvSpPr>
        <p:spPr>
          <a:xfrm>
            <a:off x="666909" y="4777196"/>
            <a:ext cx="5335270" cy="3908614"/>
          </a:xfrm>
          <a:prstGeom prst="rect">
            <a:avLst/>
          </a:prstGeom>
        </p:spPr>
        <p:txBody>
          <a:bodyPr vert="horz" lIns="94864" tIns="47433" rIns="94864" bIns="47433"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1" y="9428585"/>
            <a:ext cx="2889938" cy="498055"/>
          </a:xfrm>
          <a:prstGeom prst="rect">
            <a:avLst/>
          </a:prstGeom>
        </p:spPr>
        <p:txBody>
          <a:bodyPr vert="horz" lIns="186741" tIns="186741" rIns="186741" bIns="186741" rtlCol="0" anchor="b"/>
          <a:lstStyle>
            <a:lvl1pPr algn="l">
              <a:defRPr sz="11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3777608" y="9428585"/>
            <a:ext cx="2889938" cy="498055"/>
          </a:xfrm>
          <a:prstGeom prst="rect">
            <a:avLst/>
          </a:prstGeom>
        </p:spPr>
        <p:txBody>
          <a:bodyPr vert="horz" lIns="186741" tIns="186741" rIns="186741" bIns="186741" rtlCol="0" anchor="b"/>
          <a:lstStyle>
            <a:lvl1pPr algn="r">
              <a:defRPr sz="11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a:t>
            </a:fld>
            <a:endParaRPr lang="de-DE" dirty="0"/>
          </a:p>
        </p:txBody>
      </p:sp>
    </p:spTree>
    <p:extLst>
      <p:ext uri="{BB962C8B-B14F-4D97-AF65-F5344CB8AC3E}">
        <p14:creationId xmlns:p14="http://schemas.microsoft.com/office/powerpoint/2010/main" val="1259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3. Gewichtung und Priorisierung der 11 Punkte auf die eigene betriebliche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Redaktionelle Anmerkung zu Auswahl der einzelnen Punkte: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Variante 1. „jede(-r) Teilnehmer (-in) entscheidet nach seiner Wahl, welchen Punkt er/sie genauer anschaut“.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Variante 2. „die Punkte werden so aufgeteilt, dass alle Punkte durch die Gruppe erarbeitet werden“.</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10</a:t>
            </a:fld>
            <a:endParaRPr lang="de-DE" dirty="0"/>
          </a:p>
        </p:txBody>
      </p:sp>
    </p:spTree>
    <p:extLst>
      <p:ext uri="{BB962C8B-B14F-4D97-AF65-F5344CB8AC3E}">
        <p14:creationId xmlns:p14="http://schemas.microsoft.com/office/powerpoint/2010/main" val="193199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3. Gewichtung und Priorisierung der 11 Punkte auf die eigene betriebliche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Redaktionelle Anmerkung zu Auswahl der einzelnen Punkte: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Variante 1. „jede(-r) Teilnehmer (-in) entscheidet nach seiner Wahl, welchen Punkt er/sie genauer anschaut“.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Variante 2. „die Punkte werden so aufgeteilt, dass alle Punkte durch die Gruppe erarbeitet werden“.</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11</a:t>
            </a:fld>
            <a:endParaRPr lang="de-DE" dirty="0"/>
          </a:p>
        </p:txBody>
      </p:sp>
    </p:spTree>
    <p:extLst>
      <p:ext uri="{BB962C8B-B14F-4D97-AF65-F5344CB8AC3E}">
        <p14:creationId xmlns:p14="http://schemas.microsoft.com/office/powerpoint/2010/main" val="147011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685800" lvl="1" indent="-342900">
              <a:buFont typeface="+mj-lt"/>
              <a:buAutoNum type="arabicPeriod" startAt="4"/>
            </a:pPr>
            <a:r>
              <a:rPr lang="de-DE" sz="1200" dirty="0"/>
              <a:t>Eigene Positionierung zu Forderungen der IG Metall + Gemeinsamkeiten und Unterschiede zu anderen kennen lernen,</a:t>
            </a:r>
          </a:p>
          <a:p>
            <a:pPr marL="685800" lvl="1" indent="-342900">
              <a:buFont typeface="+mj-lt"/>
              <a:buAutoNum type="arabicPeriod" startAt="4"/>
            </a:pPr>
            <a:r>
              <a:rPr lang="de-DE" sz="1200" dirty="0"/>
              <a:t>Erste Schlussfolgerungen </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12</a:t>
            </a:fld>
            <a:endParaRPr lang="de-DE" dirty="0"/>
          </a:p>
        </p:txBody>
      </p:sp>
    </p:spTree>
    <p:extLst>
      <p:ext uri="{BB962C8B-B14F-4D97-AF65-F5344CB8AC3E}">
        <p14:creationId xmlns:p14="http://schemas.microsoft.com/office/powerpoint/2010/main" val="894562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a:t>
            </a:r>
            <a:r>
              <a:rPr lang="de-DE" sz="1200" dirty="0"/>
              <a:t>Handlungsoptionen zur Stärkung des 11 Punkteplans der IG Metall vor Ort erarbeiten,</a:t>
            </a:r>
          </a:p>
          <a:p>
            <a:endParaRPr lang="de-DE" dirty="0"/>
          </a:p>
          <a:p>
            <a:r>
              <a:rPr lang="de-DE" dirty="0"/>
              <a:t>Arbeitsgruppenphase: </a:t>
            </a:r>
          </a:p>
          <a:p>
            <a:pPr marL="228600" indent="-228600">
              <a:buFont typeface="+mj-lt"/>
              <a:buAutoNum type="alphaLcParenR"/>
            </a:pPr>
            <a:r>
              <a:rPr lang="de-DE" dirty="0"/>
              <a:t>Erarbeiten der Fragestellung in kleinen Gruppen</a:t>
            </a:r>
          </a:p>
        </p:txBody>
      </p:sp>
      <p:sp>
        <p:nvSpPr>
          <p:cNvPr id="4" name="Foliennummernplatzhalter 3"/>
          <p:cNvSpPr>
            <a:spLocks noGrp="1"/>
          </p:cNvSpPr>
          <p:nvPr>
            <p:ph type="sldNum" sz="quarter" idx="5"/>
          </p:nvPr>
        </p:nvSpPr>
        <p:spPr/>
        <p:txBody>
          <a:bodyPr/>
          <a:lstStyle/>
          <a:p>
            <a:fld id="{AD868B3C-6C54-1D41-B938-33F4013C078E}" type="slidenum">
              <a:rPr lang="de-DE" smtClean="0"/>
              <a:pPr/>
              <a:t>13</a:t>
            </a:fld>
            <a:endParaRPr lang="de-DE" dirty="0"/>
          </a:p>
        </p:txBody>
      </p:sp>
    </p:spTree>
    <p:extLst>
      <p:ext uri="{BB962C8B-B14F-4D97-AF65-F5344CB8AC3E}">
        <p14:creationId xmlns:p14="http://schemas.microsoft.com/office/powerpoint/2010/main" val="2632412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a:t>
            </a:r>
            <a:r>
              <a:rPr lang="de-DE" sz="1200" dirty="0"/>
              <a:t>Handlungsoptionen zur Stärkung des 11 Punkteplans der IG Metall vor Ort erarbeiten,</a:t>
            </a:r>
          </a:p>
          <a:p>
            <a:endParaRPr lang="de-DE" dirty="0"/>
          </a:p>
          <a:p>
            <a:pPr marL="228600" indent="-228600">
              <a:buFont typeface="+mj-lt"/>
              <a:buAutoNum type="alphaLcParenR" startAt="2"/>
            </a:pPr>
            <a:r>
              <a:rPr lang="de-DE" dirty="0"/>
              <a:t>Vorstellung der Ergebnisse im Plenum</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14</a:t>
            </a:fld>
            <a:endParaRPr lang="de-DE" dirty="0"/>
          </a:p>
        </p:txBody>
      </p:sp>
    </p:spTree>
    <p:extLst>
      <p:ext uri="{BB962C8B-B14F-4D97-AF65-F5344CB8AC3E}">
        <p14:creationId xmlns:p14="http://schemas.microsoft.com/office/powerpoint/2010/main" val="3699369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a:t>
            </a:r>
            <a:r>
              <a:rPr lang="de-DE" sz="1200" dirty="0"/>
              <a:t>Anschlussfähigkeit in die gewerkschaftliche Arbeit </a:t>
            </a:r>
            <a:r>
              <a:rPr lang="de-DE" sz="1200" u="sng" dirty="0"/>
              <a:t>vor Ort </a:t>
            </a:r>
            <a:r>
              <a:rPr lang="de-DE" sz="1200" dirty="0"/>
              <a:t>schaffen.</a:t>
            </a:r>
          </a:p>
          <a:p>
            <a:endParaRPr lang="de-DE" dirty="0"/>
          </a:p>
          <a:p>
            <a:r>
              <a:rPr lang="de-DE" dirty="0"/>
              <a:t>Zum Abschluss des Bildungsbausteins findet ein anschlussfähiger Transfer der Ergebnisse und Verabredungen in die vorhandenen Strukturen, Projekte, Kampagnen vor Ort, auf die Geschäftsstellen-Ebene bzw. betriebliche Ebene statt. </a:t>
            </a:r>
          </a:p>
          <a:p>
            <a:endParaRPr lang="de-DE" dirty="0"/>
          </a:p>
          <a:p>
            <a:r>
              <a:rPr lang="de-DE" b="1" dirty="0"/>
              <a:t>Grundsätzliche Frage in der Abschlussphase ist; </a:t>
            </a:r>
          </a:p>
          <a:p>
            <a:r>
              <a:rPr lang="de-DE" dirty="0"/>
              <a:t>„Wo und wie kann das 11-Punkteprogramm in eigenen Strukturen vor Ort (Betrieb und GS) angedockt werden,</a:t>
            </a:r>
          </a:p>
          <a:p>
            <a:r>
              <a:rPr lang="de-DE" sz="1200" dirty="0"/>
              <a:t>um eine breite Diskussion und Verankerung der industriepolitischen Themen zu erzeugen und die Durchsetzungsfähig zu stärken.</a:t>
            </a:r>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15</a:t>
            </a:fld>
            <a:endParaRPr lang="de-DE" dirty="0"/>
          </a:p>
        </p:txBody>
      </p:sp>
    </p:spTree>
    <p:extLst>
      <p:ext uri="{BB962C8B-B14F-4D97-AF65-F5344CB8AC3E}">
        <p14:creationId xmlns:p14="http://schemas.microsoft.com/office/powerpoint/2010/main" val="2043325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a:t>
            </a:r>
            <a:r>
              <a:rPr lang="de-DE" sz="1200" dirty="0"/>
              <a:t>Anschlussfähigkeit in die gewerkschaftliche Arbeit </a:t>
            </a:r>
            <a:r>
              <a:rPr lang="de-DE" sz="1200" u="sng" dirty="0"/>
              <a:t>vor Ort </a:t>
            </a:r>
            <a:r>
              <a:rPr lang="de-DE" sz="1200" dirty="0"/>
              <a:t>schaffen.</a:t>
            </a:r>
          </a:p>
          <a:p>
            <a:endParaRPr lang="de-DE" dirty="0"/>
          </a:p>
          <a:p>
            <a:r>
              <a:rPr lang="de-DE" dirty="0"/>
              <a:t>Orientierungsfragen/-Informationen für den Referent/ die Referentin</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16</a:t>
            </a:fld>
            <a:endParaRPr lang="de-DE" dirty="0"/>
          </a:p>
        </p:txBody>
      </p:sp>
    </p:spTree>
    <p:extLst>
      <p:ext uri="{BB962C8B-B14F-4D97-AF65-F5344CB8AC3E}">
        <p14:creationId xmlns:p14="http://schemas.microsoft.com/office/powerpoint/2010/main" val="276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Links zu den Materialien im Aktiven-Portal:</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600" dirty="0"/>
              <a:t>https://www.igmetall.de/aktive/politik-und-gesellschaft/wirtschaft/industrie-und-strukturpolitik/programm-fuer-modernes-innovatives-gerechtes-industrieland?swt_fli=1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6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700" dirty="0"/>
              <a:t>https://www.igmetall.de/download/20241016_Faktenbl_tter_11_Punkte_Programm_Gesamt_106255141cc9be527daf42a523c57724ef8efce9.pdf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18</a:t>
            </a:fld>
            <a:endParaRPr lang="de-DE" dirty="0"/>
          </a:p>
        </p:txBody>
      </p:sp>
    </p:spTree>
    <p:extLst>
      <p:ext uri="{BB962C8B-B14F-4D97-AF65-F5344CB8AC3E}">
        <p14:creationId xmlns:p14="http://schemas.microsoft.com/office/powerpoint/2010/main" val="20836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A4FC31D-9D09-4E0C-BF97-2DF012B7F37C}" type="slidenum">
              <a:rPr lang="de-DE" smtClean="0"/>
              <a:t>19</a:t>
            </a:fld>
            <a:endParaRPr lang="de-DE"/>
          </a:p>
        </p:txBody>
      </p:sp>
    </p:spTree>
    <p:extLst>
      <p:ext uri="{BB962C8B-B14F-4D97-AF65-F5344CB8AC3E}">
        <p14:creationId xmlns:p14="http://schemas.microsoft.com/office/powerpoint/2010/main" val="393165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21</a:t>
            </a:fld>
            <a:endParaRPr lang="de-DE" dirty="0"/>
          </a:p>
        </p:txBody>
      </p:sp>
    </p:spTree>
    <p:extLst>
      <p:ext uri="{BB962C8B-B14F-4D97-AF65-F5344CB8AC3E}">
        <p14:creationId xmlns:p14="http://schemas.microsoft.com/office/powerpoint/2010/main" val="377170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Konzept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3C3C3B"/>
                </a:solidFill>
              </a:rPr>
              <a:t>…für eine Workshop-Phase im Rahmen von z.B. A1 Seminare oder WE-Seminaren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3C3C3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3C3C3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3C3C3B"/>
                </a:solidFill>
              </a:rPr>
              <a:t>Anmerkung: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3C3C3B"/>
                </a:solidFill>
              </a:rPr>
              <a:t>kurze Version -&gt; nur Phase I.</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3C3C3B"/>
                </a:solidFill>
              </a:rPr>
              <a:t>Wenn es möglich ist Phase I. und Phase II. </a:t>
            </a:r>
            <a:r>
              <a:rPr lang="de-DE">
                <a:solidFill>
                  <a:srgbClr val="3C3C3B"/>
                </a:solidFill>
              </a:rPr>
              <a:t>komplett durchführen</a:t>
            </a:r>
            <a:endParaRPr lang="de-DE" dirty="0">
              <a:solidFill>
                <a:srgbClr val="3C3C3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3C3C3B"/>
              </a:solidFill>
            </a:endParaRP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a:t>
            </a:fld>
            <a:endParaRPr lang="de-DE" dirty="0"/>
          </a:p>
        </p:txBody>
      </p:sp>
    </p:spTree>
    <p:extLst>
      <p:ext uri="{BB962C8B-B14F-4D97-AF65-F5344CB8AC3E}">
        <p14:creationId xmlns:p14="http://schemas.microsoft.com/office/powerpoint/2010/main" val="959053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22</a:t>
            </a:fld>
            <a:endParaRPr lang="de-DE" dirty="0"/>
          </a:p>
        </p:txBody>
      </p:sp>
    </p:spTree>
    <p:extLst>
      <p:ext uri="{BB962C8B-B14F-4D97-AF65-F5344CB8AC3E}">
        <p14:creationId xmlns:p14="http://schemas.microsoft.com/office/powerpoint/2010/main" val="32168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23</a:t>
            </a:fld>
            <a:endParaRPr lang="de-DE" dirty="0"/>
          </a:p>
        </p:txBody>
      </p:sp>
    </p:spTree>
    <p:extLst>
      <p:ext uri="{BB962C8B-B14F-4D97-AF65-F5344CB8AC3E}">
        <p14:creationId xmlns:p14="http://schemas.microsoft.com/office/powerpoint/2010/main" val="2655948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24</a:t>
            </a:fld>
            <a:endParaRPr lang="de-DE" dirty="0"/>
          </a:p>
        </p:txBody>
      </p:sp>
    </p:spTree>
    <p:extLst>
      <p:ext uri="{BB962C8B-B14F-4D97-AF65-F5344CB8AC3E}">
        <p14:creationId xmlns:p14="http://schemas.microsoft.com/office/powerpoint/2010/main" val="286217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25</a:t>
            </a:fld>
            <a:endParaRPr lang="de-DE" dirty="0"/>
          </a:p>
        </p:txBody>
      </p:sp>
    </p:spTree>
    <p:extLst>
      <p:ext uri="{BB962C8B-B14F-4D97-AF65-F5344CB8AC3E}">
        <p14:creationId xmlns:p14="http://schemas.microsoft.com/office/powerpoint/2010/main" val="2002348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26</a:t>
            </a:fld>
            <a:endParaRPr lang="de-DE" dirty="0"/>
          </a:p>
        </p:txBody>
      </p:sp>
    </p:spTree>
    <p:extLst>
      <p:ext uri="{BB962C8B-B14F-4D97-AF65-F5344CB8AC3E}">
        <p14:creationId xmlns:p14="http://schemas.microsoft.com/office/powerpoint/2010/main" val="120414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5531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3C3C3B"/>
                </a:solidFill>
              </a:rPr>
              <a:t>Phase I.:</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1. Ziel und Zweck des 11-Punkteprogramms erläutern</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3</a:t>
            </a:fld>
            <a:endParaRPr lang="de-DE" dirty="0"/>
          </a:p>
        </p:txBody>
      </p:sp>
    </p:spTree>
    <p:extLst>
      <p:ext uri="{BB962C8B-B14F-4D97-AF65-F5344CB8AC3E}">
        <p14:creationId xmlns:p14="http://schemas.microsoft.com/office/powerpoint/2010/main" val="176005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1. Ziel und Zweck des 11-Punkteprogramms erläutern</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4</a:t>
            </a:fld>
            <a:endParaRPr lang="de-DE" dirty="0"/>
          </a:p>
        </p:txBody>
      </p:sp>
    </p:spTree>
    <p:extLst>
      <p:ext uri="{BB962C8B-B14F-4D97-AF65-F5344CB8AC3E}">
        <p14:creationId xmlns:p14="http://schemas.microsoft.com/office/powerpoint/2010/main" val="295752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1. Ziel und Zweck des 11-Punkteprogramms erläutern</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5</a:t>
            </a:fld>
            <a:endParaRPr lang="de-DE" dirty="0"/>
          </a:p>
        </p:txBody>
      </p:sp>
    </p:spTree>
    <p:extLst>
      <p:ext uri="{BB962C8B-B14F-4D97-AF65-F5344CB8AC3E}">
        <p14:creationId xmlns:p14="http://schemas.microsoft.com/office/powerpoint/2010/main" val="407513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dirty="0"/>
              <a:t>Ziel und Zweck des 11-Punkteprogramms erläutern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 Gewerkschaftliche Kraft durch Bewegung von der Basis aus | Hebelwirkung</a:t>
            </a:r>
          </a:p>
          <a:p>
            <a:endParaRPr lang="de-DE" dirty="0"/>
          </a:p>
        </p:txBody>
      </p:sp>
      <p:sp>
        <p:nvSpPr>
          <p:cNvPr id="4" name="Foliennummernplatzhalter 3"/>
          <p:cNvSpPr>
            <a:spLocks noGrp="1"/>
          </p:cNvSpPr>
          <p:nvPr>
            <p:ph type="sldNum" sz="quarter" idx="5"/>
          </p:nvPr>
        </p:nvSpPr>
        <p:spPr/>
        <p:txBody>
          <a:bodyPr/>
          <a:lstStyle/>
          <a:p>
            <a:fld id="{AD868B3C-6C54-1D41-B938-33F4013C078E}" type="slidenum">
              <a:rPr lang="de-DE" smtClean="0"/>
              <a:pPr/>
              <a:t>6</a:t>
            </a:fld>
            <a:endParaRPr lang="de-DE" dirty="0"/>
          </a:p>
        </p:txBody>
      </p:sp>
    </p:spTree>
    <p:extLst>
      <p:ext uri="{BB962C8B-B14F-4D97-AF65-F5344CB8AC3E}">
        <p14:creationId xmlns:p14="http://schemas.microsoft.com/office/powerpoint/2010/main" val="322395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1. Ziel und Zweck des 11-Punkteprogramms erläutern</a:t>
            </a:r>
          </a:p>
          <a:p>
            <a:endParaRPr lang="de-DE" dirty="0"/>
          </a:p>
        </p:txBody>
      </p:sp>
      <p:sp>
        <p:nvSpPr>
          <p:cNvPr id="4" name="Foliennummernplatzhalter 3"/>
          <p:cNvSpPr>
            <a:spLocks noGrp="1"/>
          </p:cNvSpPr>
          <p:nvPr>
            <p:ph type="sldNum" sz="quarter" idx="5"/>
          </p:nvPr>
        </p:nvSpPr>
        <p:spPr/>
        <p:txBody>
          <a:bodyPr/>
          <a:lstStyle/>
          <a:p>
            <a:fld id="{CE33DCAA-7A97-480C-84BC-311E395E2494}" type="slidenum">
              <a:rPr lang="de-DE" smtClean="0"/>
              <a:t>7</a:t>
            </a:fld>
            <a:endParaRPr lang="de-DE"/>
          </a:p>
        </p:txBody>
      </p:sp>
    </p:spTree>
    <p:extLst>
      <p:ext uri="{BB962C8B-B14F-4D97-AF65-F5344CB8AC3E}">
        <p14:creationId xmlns:p14="http://schemas.microsoft.com/office/powerpoint/2010/main" val="261721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dirty="0"/>
              <a:t>2. Inhaltliche Erarbeitung der einzelnen 11- Punke</a:t>
            </a:r>
          </a:p>
          <a:p>
            <a:pPr marL="342900" indent="-342900">
              <a:buFont typeface="+mj-lt"/>
              <a:buAutoNum type="arabicPeriod"/>
            </a:pPr>
            <a:endParaRPr lang="de-DE" dirty="0"/>
          </a:p>
          <a:p>
            <a:pPr marL="342900" indent="-342900">
              <a:buFont typeface="+mj-lt"/>
              <a:buAutoNum type="arabicPeriod"/>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E33DCAA-7A97-480C-84BC-311E395E249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99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2. Inhaltliche Erarbeitung der einzelnen 11- Punke</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E33DCAA-7A97-480C-84BC-311E395E249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705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C4FDD10-F805-B35F-8931-DE194E0D9B53}"/>
              </a:ext>
            </a:extLst>
          </p:cNvPr>
          <p:cNvPicPr>
            <a:picLocks noChangeAspect="1"/>
          </p:cNvPicPr>
          <p:nvPr userDrawn="1"/>
        </p:nvPicPr>
        <p:blipFill>
          <a:blip r:embed="rId2"/>
          <a:srcRect l="1002" t="7249" r="4782" b="5684"/>
          <a:stretch/>
        </p:blipFill>
        <p:spPr>
          <a:xfrm>
            <a:off x="809169" y="0"/>
            <a:ext cx="8190051" cy="315801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760972" y="2120797"/>
            <a:ext cx="1352953"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stretch>
            <a:fillRect/>
          </a:stretch>
        </p:blipFill>
        <p:spPr>
          <a:xfrm>
            <a:off x="-356944" y="410234"/>
            <a:ext cx="7334897" cy="6661461"/>
          </a:xfrm>
          <a:prstGeom prst="rect">
            <a:avLst/>
          </a:prstGeom>
        </p:spPr>
      </p:pic>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endParaRPr lang="de-DE" dirty="0"/>
          </a:p>
        </p:txBody>
      </p:sp>
    </p:spTree>
    <p:extLst>
      <p:ext uri="{BB962C8B-B14F-4D97-AF65-F5344CB8AC3E}">
        <p14:creationId xmlns:p14="http://schemas.microsoft.com/office/powerpoint/2010/main" val="6333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5" name="Textfeld 4">
            <a:extLst>
              <a:ext uri="{FF2B5EF4-FFF2-40B4-BE49-F238E27FC236}">
                <a16:creationId xmlns:a16="http://schemas.microsoft.com/office/drawing/2014/main" id="{027B3B13-3C71-104B-92CD-29B6205299BB}"/>
              </a:ext>
            </a:extLst>
          </p:cNvPr>
          <p:cNvSpPr txBox="1"/>
          <p:nvPr userDrawn="1"/>
        </p:nvSpPr>
        <p:spPr>
          <a:xfrm>
            <a:off x="5705475" y="3375286"/>
            <a:ext cx="3187699" cy="1523494"/>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METALL </a:t>
            </a:r>
            <a:br>
              <a:rPr lang="de-DE" sz="1100" b="0" i="0" kern="1200" dirty="0">
                <a:solidFill>
                  <a:srgbClr val="3C3C3B"/>
                </a:solidFill>
                <a:effectLst/>
                <a:latin typeface="Meta IGM" panose="02000503040000020004" pitchFamily="2" charset="0"/>
                <a:ea typeface="+mn-ea"/>
                <a:cs typeface="+mn-cs"/>
              </a:rPr>
            </a:br>
            <a:r>
              <a:rPr lang="de-DE" sz="1100" b="1" i="0" kern="1200" dirty="0">
                <a:solidFill>
                  <a:srgbClr val="3C3C3B"/>
                </a:solidFill>
                <a:effectLst/>
                <a:latin typeface="Meta IGM" panose="02000503040000020004" pitchFamily="2" charset="0"/>
                <a:ea typeface="+mn-ea"/>
                <a:cs typeface="+mn-cs"/>
              </a:rPr>
              <a:t>Gliederung einfügen</a:t>
            </a: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Max Mustermann</a:t>
            </a:r>
            <a:br>
              <a:rPr lang="de-DE" sz="1100" b="0" i="0" kern="1200" dirty="0">
                <a:solidFill>
                  <a:srgbClr val="3C3C3B"/>
                </a:solidFill>
                <a:effectLst/>
                <a:latin typeface="Meta IGM" panose="02000503040000020004" pitchFamily="2" charset="0"/>
                <a:ea typeface="+mn-ea"/>
                <a:cs typeface="+mn-cs"/>
              </a:rPr>
            </a:br>
            <a:r>
              <a:rPr lang="de-DE" sz="1100" b="0" i="0" kern="1200" dirty="0">
                <a:solidFill>
                  <a:srgbClr val="3C3C3B"/>
                </a:solidFill>
                <a:effectLst/>
                <a:latin typeface="Meta IGM" panose="02000503040000020004" pitchFamily="2" charset="0"/>
                <a:ea typeface="+mn-ea"/>
                <a:cs typeface="+mn-cs"/>
              </a:rPr>
              <a:t>Musterstraße 12</a:t>
            </a:r>
            <a:br>
              <a:rPr lang="de-DE" sz="1100" b="0" i="0" kern="1200" dirty="0">
                <a:solidFill>
                  <a:srgbClr val="3C3C3B"/>
                </a:solidFill>
                <a:effectLst/>
                <a:latin typeface="Meta IGM" panose="02000503040000020004" pitchFamily="2" charset="0"/>
                <a:ea typeface="+mn-ea"/>
                <a:cs typeface="+mn-cs"/>
              </a:rPr>
            </a:br>
            <a:r>
              <a:rPr lang="de-DE" sz="1100" b="0" i="0" kern="1200" dirty="0">
                <a:solidFill>
                  <a:srgbClr val="3C3C3B"/>
                </a:solidFill>
                <a:effectLst/>
                <a:latin typeface="Meta IGM" panose="02000503040000020004" pitchFamily="2" charset="0"/>
                <a:ea typeface="+mn-ea"/>
                <a:cs typeface="+mn-cs"/>
              </a:rPr>
              <a:t>45678 Musterstadt</a:t>
            </a: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Tel 0123 456789-0</a:t>
            </a:r>
            <a:br>
              <a:rPr lang="de-DE" sz="1100" b="0" i="0" kern="1200" dirty="0">
                <a:solidFill>
                  <a:srgbClr val="3C3C3B"/>
                </a:solidFill>
                <a:effectLst/>
                <a:latin typeface="Meta IGM" panose="02000503040000020004" pitchFamily="2" charset="0"/>
                <a:ea typeface="+mn-ea"/>
                <a:cs typeface="+mn-cs"/>
              </a:rPr>
            </a:br>
            <a:r>
              <a:rPr lang="de-DE" sz="1100" b="0" i="0" kern="1200" dirty="0" err="1">
                <a:solidFill>
                  <a:srgbClr val="3C3C3B"/>
                </a:solidFill>
                <a:effectLst/>
                <a:latin typeface="Meta IGM" panose="02000503040000020004" pitchFamily="2" charset="0"/>
                <a:ea typeface="+mn-ea"/>
                <a:cs typeface="+mn-cs"/>
              </a:rPr>
              <a:t>max.mustermann@igmetall.de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IHRE</a:t>
            </a:r>
            <a:br>
              <a:rPr lang="de-DE" dirty="0"/>
            </a:br>
            <a:r>
              <a:rPr lang="de-DE" dirty="0"/>
              <a:t>AUFMERKSAMKEIT.</a:t>
            </a:r>
            <a:endParaRPr lang="en-US" dirty="0"/>
          </a:p>
        </p:txBody>
      </p:sp>
    </p:spTree>
    <p:extLst>
      <p:ext uri="{BB962C8B-B14F-4D97-AF65-F5344CB8AC3E}">
        <p14:creationId xmlns:p14="http://schemas.microsoft.com/office/powerpoint/2010/main" val="180963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BAF48-A07C-FCBC-55C7-941B1D40B1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9F4DFC7-1B4F-AD63-550C-47B4E3DD643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54F319-673F-99C1-EBAF-37ED69F873D5}"/>
              </a:ext>
            </a:extLst>
          </p:cNvPr>
          <p:cNvSpPr>
            <a:spLocks noGrp="1"/>
          </p:cNvSpPr>
          <p:nvPr>
            <p:ph type="dt" sz="half" idx="10"/>
          </p:nvPr>
        </p:nvSpPr>
        <p:spPr/>
        <p:txBody>
          <a:bodyPr/>
          <a:lstStyle/>
          <a:p>
            <a:fld id="{57439F1C-F416-4124-91F9-58DB7C4E474E}" type="datetimeFigureOut">
              <a:rPr lang="de-DE" smtClean="0"/>
              <a:t>25.11.2024</a:t>
            </a:fld>
            <a:endParaRPr lang="de-DE"/>
          </a:p>
        </p:txBody>
      </p:sp>
      <p:sp>
        <p:nvSpPr>
          <p:cNvPr id="5" name="Fußzeilenplatzhalter 4">
            <a:extLst>
              <a:ext uri="{FF2B5EF4-FFF2-40B4-BE49-F238E27FC236}">
                <a16:creationId xmlns:a16="http://schemas.microsoft.com/office/drawing/2014/main" id="{6D3DC527-1C5B-8965-5EC5-0525796E28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C886B97-53FF-206A-1F80-22CC129265EC}"/>
              </a:ext>
            </a:extLst>
          </p:cNvPr>
          <p:cNvSpPr>
            <a:spLocks noGrp="1"/>
          </p:cNvSpPr>
          <p:nvPr>
            <p:ph type="sldNum" sz="quarter" idx="12"/>
          </p:nvPr>
        </p:nvSpPr>
        <p:spPr/>
        <p:txBody>
          <a:bodyPr/>
          <a:lstStyle/>
          <a:p>
            <a:fld id="{1754E0E2-CFE5-44EC-AC4A-1E18584D35C5}" type="slidenum">
              <a:rPr lang="de-DE" smtClean="0"/>
              <a:t>‹Nr.›</a:t>
            </a:fld>
            <a:endParaRPr lang="de-DE"/>
          </a:p>
        </p:txBody>
      </p:sp>
    </p:spTree>
    <p:extLst>
      <p:ext uri="{BB962C8B-B14F-4D97-AF65-F5344CB8AC3E}">
        <p14:creationId xmlns:p14="http://schemas.microsoft.com/office/powerpoint/2010/main" val="2127496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8" name="Bildplatzhalter 37"/>
          <p:cNvSpPr>
            <a:spLocks noGrp="1"/>
          </p:cNvSpPr>
          <p:nvPr>
            <p:ph type="pic" sz="quarter" idx="10"/>
          </p:nvPr>
        </p:nvSpPr>
        <p:spPr>
          <a:xfrm>
            <a:off x="0" y="0"/>
            <a:ext cx="9144000" cy="3948090"/>
          </a:xfrm>
          <a:custGeom>
            <a:avLst/>
            <a:gdLst>
              <a:gd name="connsiteX0" fmla="*/ 8178575 w 9144000"/>
              <a:gd name="connsiteY0" fmla="*/ 236744 h 3948090"/>
              <a:gd name="connsiteX1" fmla="*/ 8178575 w 9144000"/>
              <a:gd name="connsiteY1" fmla="*/ 945944 h 3948090"/>
              <a:gd name="connsiteX2" fmla="*/ 8887775 w 9144000"/>
              <a:gd name="connsiteY2" fmla="*/ 945944 h 3948090"/>
              <a:gd name="connsiteX3" fmla="*/ 8887775 w 9144000"/>
              <a:gd name="connsiteY3" fmla="*/ 236744 h 3948090"/>
              <a:gd name="connsiteX4" fmla="*/ 0 w 9144000"/>
              <a:gd name="connsiteY4" fmla="*/ 0 h 3948090"/>
              <a:gd name="connsiteX5" fmla="*/ 9144000 w 9144000"/>
              <a:gd name="connsiteY5" fmla="*/ 0 h 3948090"/>
              <a:gd name="connsiteX6" fmla="*/ 9144000 w 9144000"/>
              <a:gd name="connsiteY6" fmla="*/ 2313041 h 3948090"/>
              <a:gd name="connsiteX7" fmla="*/ 5920682 w 9144000"/>
              <a:gd name="connsiteY7" fmla="*/ 3948090 h 3948090"/>
              <a:gd name="connsiteX8" fmla="*/ 0 w 9144000"/>
              <a:gd name="connsiteY8" fmla="*/ 987750 h 394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3948090">
                <a:moveTo>
                  <a:pt x="8178575" y="236744"/>
                </a:moveTo>
                <a:lnTo>
                  <a:pt x="8178575" y="945944"/>
                </a:lnTo>
                <a:lnTo>
                  <a:pt x="8887775" y="945944"/>
                </a:lnTo>
                <a:lnTo>
                  <a:pt x="8887775" y="236744"/>
                </a:lnTo>
                <a:close/>
                <a:moveTo>
                  <a:pt x="0" y="0"/>
                </a:moveTo>
                <a:lnTo>
                  <a:pt x="9144000" y="0"/>
                </a:lnTo>
                <a:lnTo>
                  <a:pt x="9144000" y="2313041"/>
                </a:lnTo>
                <a:lnTo>
                  <a:pt x="5920682" y="3948090"/>
                </a:lnTo>
                <a:lnTo>
                  <a:pt x="0" y="987750"/>
                </a:lnTo>
                <a:close/>
              </a:path>
            </a:pathLst>
          </a:custGeom>
          <a:solidFill>
            <a:schemeClr val="bg2"/>
          </a:solidFill>
        </p:spPr>
        <p:txBody>
          <a:bodyPr wrap="square" anchor="ctr">
            <a:noAutofit/>
          </a:bodyPr>
          <a:lstStyle>
            <a:lvl1pPr algn="ctr">
              <a:defRPr/>
            </a:lvl1pPr>
          </a:lstStyle>
          <a:p>
            <a:r>
              <a:rPr lang="de-DE"/>
              <a:t>Bild durch Klicken auf Symbol hinzufügen</a:t>
            </a:r>
          </a:p>
        </p:txBody>
      </p:sp>
      <p:sp>
        <p:nvSpPr>
          <p:cNvPr id="34" name="Freihandform 33"/>
          <p:cNvSpPr/>
          <p:nvPr userDrawn="1"/>
        </p:nvSpPr>
        <p:spPr>
          <a:xfrm rot="16200000" flipV="1">
            <a:off x="988499" y="-750"/>
            <a:ext cx="4155750" cy="6132749"/>
          </a:xfrm>
          <a:custGeom>
            <a:avLst/>
            <a:gdLst>
              <a:gd name="connsiteX0" fmla="*/ 4155750 w 4155750"/>
              <a:gd name="connsiteY0" fmla="*/ 6132749 h 6132749"/>
              <a:gd name="connsiteX1" fmla="*/ 1089376 w 4155750"/>
              <a:gd name="connsiteY1" fmla="*/ 0 h 6132749"/>
              <a:gd name="connsiteX2" fmla="*/ 0 w 4155750"/>
              <a:gd name="connsiteY2" fmla="*/ 2178752 h 6132749"/>
              <a:gd name="connsiteX3" fmla="*/ 0 w 4155750"/>
              <a:gd name="connsiteY3" fmla="*/ 6132749 h 6132749"/>
            </a:gdLst>
            <a:ahLst/>
            <a:cxnLst>
              <a:cxn ang="0">
                <a:pos x="connsiteX0" y="connsiteY0"/>
              </a:cxn>
              <a:cxn ang="0">
                <a:pos x="connsiteX1" y="connsiteY1"/>
              </a:cxn>
              <a:cxn ang="0">
                <a:pos x="connsiteX2" y="connsiteY2"/>
              </a:cxn>
              <a:cxn ang="0">
                <a:pos x="connsiteX3" y="connsiteY3"/>
              </a:cxn>
            </a:cxnLst>
            <a:rect l="l" t="t" r="r" b="b"/>
            <a:pathLst>
              <a:path w="4155750" h="6132749">
                <a:moveTo>
                  <a:pt x="4155750" y="6132749"/>
                </a:moveTo>
                <a:lnTo>
                  <a:pt x="1089376" y="0"/>
                </a:lnTo>
                <a:lnTo>
                  <a:pt x="0" y="2178752"/>
                </a:lnTo>
                <a:lnTo>
                  <a:pt x="0" y="6132749"/>
                </a:lnTo>
                <a:close/>
              </a:path>
            </a:pathLst>
          </a:custGeom>
          <a:gradFill>
            <a:gsLst>
              <a:gs pos="50000">
                <a:schemeClr val="accent5"/>
              </a:gs>
              <a:gs pos="100000">
                <a:schemeClr val="accent1"/>
              </a:gs>
              <a:gs pos="0">
                <a:schemeClr val="accent2"/>
              </a:gs>
            </a:gsLst>
            <a:lin ang="4800000" scaled="0"/>
          </a:gra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254365" y="2571750"/>
            <a:ext cx="3777885" cy="1440000"/>
          </a:xfrm>
        </p:spPr>
        <p:txBody>
          <a:bodyPr anchor="b">
            <a:noAutofit/>
          </a:bodyPr>
          <a:lstStyle>
            <a:lvl1pPr>
              <a:defRPr>
                <a:solidFill>
                  <a:schemeClr val="bg1"/>
                </a:solidFill>
              </a:defRPr>
            </a:lvl1pPr>
          </a:lstStyle>
          <a:p>
            <a:r>
              <a:rPr lang="de-DE"/>
              <a:t>Mastertitelformat bearbeiten</a:t>
            </a:r>
          </a:p>
        </p:txBody>
      </p:sp>
      <p:sp>
        <p:nvSpPr>
          <p:cNvPr id="4" name="Textplatzhalter 3"/>
          <p:cNvSpPr>
            <a:spLocks noGrp="1"/>
          </p:cNvSpPr>
          <p:nvPr>
            <p:ph type="body" sz="quarter" idx="11"/>
          </p:nvPr>
        </p:nvSpPr>
        <p:spPr>
          <a:xfrm>
            <a:off x="254000" y="4516438"/>
            <a:ext cx="4318000" cy="215900"/>
          </a:xfrm>
        </p:spPr>
        <p:txBody>
          <a:bodyPr anchor="b"/>
          <a:lstStyle>
            <a:lvl1pPr marL="0" indent="0">
              <a:buNone/>
              <a:defRPr>
                <a:solidFill>
                  <a:schemeClr val="bg1"/>
                </a:solidFill>
                <a:latin typeface="+mn-lt"/>
              </a:defRPr>
            </a:lvl1pPr>
          </a:lstStyle>
          <a:p>
            <a:pPr lvl="0"/>
            <a:r>
              <a:rPr lang="de-DE"/>
              <a:t>Mastertextformat bearbeiten</a:t>
            </a:r>
          </a:p>
        </p:txBody>
      </p:sp>
      <p:sp>
        <p:nvSpPr>
          <p:cNvPr id="7" name="Textfeld 6"/>
          <p:cNvSpPr txBox="1">
            <a:spLocks noChangeAspect="1"/>
          </p:cNvSpPr>
          <p:nvPr userDrawn="1"/>
        </p:nvSpPr>
        <p:spPr>
          <a:xfrm>
            <a:off x="7091388" y="4363006"/>
            <a:ext cx="1800200" cy="369332"/>
          </a:xfrm>
          <a:prstGeom prst="rect">
            <a:avLst/>
          </a:prstGeom>
          <a:noFill/>
        </p:spPr>
        <p:txBody>
          <a:bodyPr wrap="square" lIns="0" tIns="0" rIns="0" bIns="0" rtlCol="0" anchor="t">
            <a:noAutofit/>
          </a:bodyPr>
          <a:lstStyle/>
          <a:p>
            <a:pPr algn="r"/>
            <a:r>
              <a:rPr lang="de-DE" sz="1200"/>
              <a:t>IG Metall </a:t>
            </a:r>
            <a:r>
              <a:rPr lang="de-DE" sz="1200" b="1"/>
              <a:t>Vorstand</a:t>
            </a:r>
          </a:p>
        </p:txBody>
      </p:sp>
      <p:sp>
        <p:nvSpPr>
          <p:cNvPr id="9" name="Textplatzhalter 8"/>
          <p:cNvSpPr>
            <a:spLocks noGrp="1"/>
          </p:cNvSpPr>
          <p:nvPr>
            <p:ph type="body" sz="quarter" idx="12" hasCustomPrompt="1"/>
          </p:nvPr>
        </p:nvSpPr>
        <p:spPr>
          <a:xfrm>
            <a:off x="7164289" y="4155927"/>
            <a:ext cx="1727300" cy="576412"/>
          </a:xfrm>
        </p:spPr>
        <p:txBody>
          <a:bodyPr anchor="b">
            <a:noAutofit/>
          </a:bodyPr>
          <a:lstStyle>
            <a:lvl1pPr marL="0" indent="0" algn="r">
              <a:buNone/>
              <a:defRPr sz="1200" b="1">
                <a:latin typeface="+mn-lt"/>
              </a:defRPr>
            </a:lvl1pPr>
          </a:lstStyle>
          <a:p>
            <a:pPr lvl="0"/>
            <a:r>
              <a:rPr lang="de-DE"/>
              <a:t>Gliederung</a:t>
            </a:r>
          </a:p>
        </p:txBody>
      </p:sp>
    </p:spTree>
    <p:extLst>
      <p:ext uri="{BB962C8B-B14F-4D97-AF65-F5344CB8AC3E}">
        <p14:creationId xmlns:p14="http://schemas.microsoft.com/office/powerpoint/2010/main" val="2453452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7143750" cy="5143500"/>
          </a:xfrm>
          <a:prstGeom prst="rect">
            <a:avLst/>
          </a:prstGeom>
        </p:spPr>
      </p:pic>
      <p:sp>
        <p:nvSpPr>
          <p:cNvPr id="6" name="Titel 1"/>
          <p:cNvSpPr>
            <a:spLocks noGrp="1"/>
          </p:cNvSpPr>
          <p:nvPr>
            <p:ph type="title"/>
          </p:nvPr>
        </p:nvSpPr>
        <p:spPr>
          <a:xfrm>
            <a:off x="250825" y="1131888"/>
            <a:ext cx="4321175" cy="3600450"/>
          </a:xfrm>
        </p:spPr>
        <p:txBody>
          <a:bodyPr anchor="ctr">
            <a:noAutofit/>
          </a:bodyPr>
          <a:lstStyle>
            <a:lvl1pPr>
              <a:defRPr>
                <a:solidFill>
                  <a:schemeClr val="bg1"/>
                </a:solidFill>
              </a:defRPr>
            </a:lvl1pPr>
          </a:lstStyle>
          <a:p>
            <a:r>
              <a:rPr lang="de-DE"/>
              <a:t>Mastertitelformat bearbeiten</a:t>
            </a:r>
          </a:p>
        </p:txBody>
      </p:sp>
      <p:sp>
        <p:nvSpPr>
          <p:cNvPr id="8" name="Textfeld 7"/>
          <p:cNvSpPr txBox="1">
            <a:spLocks noChangeAspect="1"/>
          </p:cNvSpPr>
          <p:nvPr userDrawn="1"/>
        </p:nvSpPr>
        <p:spPr>
          <a:xfrm>
            <a:off x="7091388" y="4363006"/>
            <a:ext cx="1800200" cy="369332"/>
          </a:xfrm>
          <a:prstGeom prst="rect">
            <a:avLst/>
          </a:prstGeom>
          <a:noFill/>
        </p:spPr>
        <p:txBody>
          <a:bodyPr wrap="square" lIns="0" tIns="0" rIns="0" bIns="0" rtlCol="0" anchor="t">
            <a:noAutofit/>
          </a:bodyPr>
          <a:lstStyle/>
          <a:p>
            <a:pPr algn="r"/>
            <a:r>
              <a:rPr lang="de-DE" sz="1200"/>
              <a:t>IG Metall </a:t>
            </a:r>
            <a:r>
              <a:rPr lang="de-DE" sz="1200" b="1"/>
              <a:t>Vorstand</a:t>
            </a:r>
          </a:p>
        </p:txBody>
      </p:sp>
      <p:sp>
        <p:nvSpPr>
          <p:cNvPr id="9" name="Textplatzhalter 8"/>
          <p:cNvSpPr>
            <a:spLocks noGrp="1"/>
          </p:cNvSpPr>
          <p:nvPr>
            <p:ph type="body" sz="quarter" idx="12" hasCustomPrompt="1"/>
          </p:nvPr>
        </p:nvSpPr>
        <p:spPr>
          <a:xfrm>
            <a:off x="7164289" y="4155927"/>
            <a:ext cx="1727300" cy="576412"/>
          </a:xfrm>
        </p:spPr>
        <p:txBody>
          <a:bodyPr anchor="b">
            <a:noAutofit/>
          </a:bodyPr>
          <a:lstStyle>
            <a:lvl1pPr marL="0" indent="0" algn="r">
              <a:buNone/>
              <a:defRPr sz="1200" b="1">
                <a:latin typeface="+mn-lt"/>
              </a:defRPr>
            </a:lvl1pPr>
          </a:lstStyle>
          <a:p>
            <a:pPr lvl="0"/>
            <a:r>
              <a:rPr lang="de-DE"/>
              <a:t>Gliederung</a:t>
            </a:r>
          </a:p>
        </p:txBody>
      </p:sp>
    </p:spTree>
    <p:extLst>
      <p:ext uri="{BB962C8B-B14F-4D97-AF65-F5344CB8AC3E}">
        <p14:creationId xmlns:p14="http://schemas.microsoft.com/office/powerpoint/2010/main" val="3062396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7777164" cy="719138"/>
          </a:xfrm>
        </p:spPr>
        <p:txBody>
          <a:bodyPr>
            <a:noAutofit/>
          </a:bodyPr>
          <a:lstStyle/>
          <a:p>
            <a:r>
              <a:rPr lang="de-DE"/>
              <a:t>Mastertitelformat bearbeiten</a:t>
            </a:r>
          </a:p>
        </p:txBody>
      </p:sp>
      <p:sp>
        <p:nvSpPr>
          <p:cNvPr id="6" name="Inhaltsplatzhalter 5"/>
          <p:cNvSpPr>
            <a:spLocks noGrp="1"/>
          </p:cNvSpPr>
          <p:nvPr>
            <p:ph sz="quarter" idx="12"/>
          </p:nvPr>
        </p:nvSpPr>
        <p:spPr>
          <a:xfrm>
            <a:off x="250824" y="1131889"/>
            <a:ext cx="7777163" cy="3600450"/>
          </a:xfrm>
        </p:spPr>
        <p:txBody>
          <a:bodyPr/>
          <a:lstStyle>
            <a:lvl3pPr marL="685800" indent="0">
              <a:buNone/>
              <a:defRPr/>
            </a:lvl3pPr>
          </a:lstStyle>
          <a:p>
            <a:pPr lvl="0"/>
            <a:r>
              <a:rPr lang="de-DE"/>
              <a:t>Mastertextformat bearbeiten</a:t>
            </a:r>
          </a:p>
          <a:p>
            <a:pPr lvl="1"/>
            <a:r>
              <a:rPr lang="de-DE"/>
              <a:t>Zweite Ebene</a:t>
            </a:r>
          </a:p>
        </p:txBody>
      </p:sp>
    </p:spTree>
    <p:extLst>
      <p:ext uri="{BB962C8B-B14F-4D97-AF65-F5344CB8AC3E}">
        <p14:creationId xmlns:p14="http://schemas.microsoft.com/office/powerpoint/2010/main" val="2886670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50824" y="232978"/>
            <a:ext cx="7777164" cy="719138"/>
          </a:xfrm>
        </p:spPr>
        <p:txBody>
          <a:bodyPr>
            <a:noAutofit/>
          </a:bodyPr>
          <a:lstStyle/>
          <a:p>
            <a:r>
              <a:rPr lang="de-DE"/>
              <a:t>Mastertitelformat bearbeiten</a:t>
            </a:r>
          </a:p>
        </p:txBody>
      </p:sp>
      <p:sp>
        <p:nvSpPr>
          <p:cNvPr id="3" name="Fußzeilenplatzhalter 2"/>
          <p:cNvSpPr>
            <a:spLocks noGrp="1"/>
          </p:cNvSpPr>
          <p:nvPr>
            <p:ph type="ftr" sz="quarter" idx="10"/>
          </p:nvPr>
        </p:nvSpPr>
        <p:spPr>
          <a:xfrm>
            <a:off x="250825" y="4831877"/>
            <a:ext cx="7561262" cy="216000"/>
          </a:xfrm>
          <a:prstGeom prst="rect">
            <a:avLst/>
          </a:prstGeom>
        </p:spPr>
        <p:txBody>
          <a:bodyPr/>
          <a:lstStyle/>
          <a:p>
            <a:r>
              <a:rPr lang="de-DE"/>
              <a:t>11-Punkte-Programm</a:t>
            </a:r>
          </a:p>
        </p:txBody>
      </p:sp>
      <p:sp>
        <p:nvSpPr>
          <p:cNvPr id="4" name="Foliennummernplatzhalter 3"/>
          <p:cNvSpPr>
            <a:spLocks noGrp="1"/>
          </p:cNvSpPr>
          <p:nvPr>
            <p:ph type="sldNum" sz="quarter" idx="11"/>
          </p:nvPr>
        </p:nvSpPr>
        <p:spPr>
          <a:xfrm>
            <a:off x="8173175" y="4831877"/>
            <a:ext cx="720000" cy="216000"/>
          </a:xfrm>
          <a:prstGeom prst="rect">
            <a:avLst/>
          </a:prstGeom>
        </p:spPr>
        <p:txBody>
          <a:bodyPr/>
          <a:lstStyle/>
          <a:p>
            <a:fld id="{F6AECC8F-A6A3-4BE4-A739-66659338FC0D}" type="slidenum">
              <a:rPr lang="de-DE" smtClean="0"/>
              <a:pPr/>
              <a:t>‹Nr.›</a:t>
            </a:fld>
            <a:endParaRPr lang="de-DE"/>
          </a:p>
        </p:txBody>
      </p:sp>
      <p:sp>
        <p:nvSpPr>
          <p:cNvPr id="6" name="Inhaltsplatzhalter 5"/>
          <p:cNvSpPr>
            <a:spLocks noGrp="1"/>
          </p:cNvSpPr>
          <p:nvPr>
            <p:ph sz="quarter" idx="12"/>
          </p:nvPr>
        </p:nvSpPr>
        <p:spPr>
          <a:xfrm>
            <a:off x="250825" y="1131889"/>
            <a:ext cx="3817175" cy="3600450"/>
          </a:xfrm>
        </p:spPr>
        <p:txBody>
          <a:bodyPr/>
          <a:lstStyle>
            <a:lvl3pPr marL="685800" indent="0">
              <a:buNone/>
              <a:defRPr/>
            </a:lvl3pPr>
          </a:lstStyle>
          <a:p>
            <a:pPr lvl="0"/>
            <a:r>
              <a:rPr lang="de-DE"/>
              <a:t>Mastertextformat bearbeiten</a:t>
            </a:r>
          </a:p>
          <a:p>
            <a:pPr lvl="1"/>
            <a:r>
              <a:rPr lang="de-DE"/>
              <a:t>Zweite Ebene</a:t>
            </a:r>
          </a:p>
        </p:txBody>
      </p:sp>
      <p:sp>
        <p:nvSpPr>
          <p:cNvPr id="7" name="Inhaltsplatzhalter 5"/>
          <p:cNvSpPr>
            <a:spLocks noGrp="1"/>
          </p:cNvSpPr>
          <p:nvPr>
            <p:ph sz="quarter" idx="13"/>
          </p:nvPr>
        </p:nvSpPr>
        <p:spPr>
          <a:xfrm>
            <a:off x="4212000" y="1131889"/>
            <a:ext cx="3815988" cy="3600450"/>
          </a:xfrm>
        </p:spPr>
        <p:txBody>
          <a:bodyPr/>
          <a:lstStyle>
            <a:lvl3pPr marL="685800" indent="0">
              <a:buNone/>
              <a:defRPr/>
            </a:lvl3pPr>
          </a:lstStyle>
          <a:p>
            <a:pPr lvl="0"/>
            <a:r>
              <a:rPr lang="de-DE"/>
              <a:t>Mastertextformat bearbeiten</a:t>
            </a:r>
          </a:p>
          <a:p>
            <a:pPr lvl="1"/>
            <a:r>
              <a:rPr lang="de-DE"/>
              <a:t>Zweite Ebene</a:t>
            </a:r>
          </a:p>
        </p:txBody>
      </p:sp>
    </p:spTree>
    <p:extLst>
      <p:ext uri="{BB962C8B-B14F-4D97-AF65-F5344CB8AC3E}">
        <p14:creationId xmlns:p14="http://schemas.microsoft.com/office/powerpoint/2010/main" val="543262454"/>
      </p:ext>
    </p:extLst>
  </p:cSld>
  <p:clrMapOvr>
    <a:masterClrMapping/>
  </p:clrMapOvr>
  <p:extLst>
    <p:ext uri="{DCECCB84-F9BA-43D5-87BE-67443E8EF086}">
      <p15:sldGuideLst xmlns:p15="http://schemas.microsoft.com/office/powerpoint/2012/main">
        <p15:guide id="2" pos="26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50824" y="231775"/>
            <a:ext cx="4177159" cy="720342"/>
          </a:xfrm>
        </p:spPr>
        <p:txBody>
          <a:bodyPr/>
          <a:lstStyle/>
          <a:p>
            <a:r>
              <a:rPr lang="de-DE"/>
              <a:t>Mastertitelformat bearbeiten</a:t>
            </a:r>
          </a:p>
        </p:txBody>
      </p:sp>
      <p:sp>
        <p:nvSpPr>
          <p:cNvPr id="3" name="Fußzeilenplatzhalter 2"/>
          <p:cNvSpPr>
            <a:spLocks noGrp="1"/>
          </p:cNvSpPr>
          <p:nvPr>
            <p:ph type="ftr" sz="quarter" idx="10"/>
          </p:nvPr>
        </p:nvSpPr>
        <p:spPr>
          <a:xfrm>
            <a:off x="250825" y="4831877"/>
            <a:ext cx="4177158" cy="216000"/>
          </a:xfrm>
          <a:prstGeom prst="rect">
            <a:avLst/>
          </a:prstGeom>
        </p:spPr>
        <p:txBody>
          <a:bodyPr/>
          <a:lstStyle/>
          <a:p>
            <a:r>
              <a:rPr lang="de-DE"/>
              <a:t>11-Punkte-Programm</a:t>
            </a:r>
          </a:p>
        </p:txBody>
      </p:sp>
      <p:sp>
        <p:nvSpPr>
          <p:cNvPr id="4" name="Foliennummernplatzhalter 3"/>
          <p:cNvSpPr>
            <a:spLocks noGrp="1"/>
          </p:cNvSpPr>
          <p:nvPr>
            <p:ph type="sldNum" sz="quarter" idx="11"/>
          </p:nvPr>
        </p:nvSpPr>
        <p:spPr>
          <a:xfrm>
            <a:off x="8173175" y="4831877"/>
            <a:ext cx="720000" cy="216000"/>
          </a:xfrm>
          <a:prstGeom prst="rect">
            <a:avLst/>
          </a:prstGeom>
        </p:spPr>
        <p:txBody>
          <a:bodyPr/>
          <a:lstStyle/>
          <a:p>
            <a:fld id="{F6AECC8F-A6A3-4BE4-A739-66659338FC0D}" type="slidenum">
              <a:rPr lang="de-DE" smtClean="0"/>
              <a:pPr/>
              <a:t>‹Nr.›</a:t>
            </a:fld>
            <a:endParaRPr lang="de-DE"/>
          </a:p>
        </p:txBody>
      </p:sp>
      <p:sp>
        <p:nvSpPr>
          <p:cNvPr id="7" name="Textplatzhalter 6"/>
          <p:cNvSpPr>
            <a:spLocks noGrp="1"/>
          </p:cNvSpPr>
          <p:nvPr>
            <p:ph type="body" sz="quarter" idx="12"/>
          </p:nvPr>
        </p:nvSpPr>
        <p:spPr>
          <a:xfrm>
            <a:off x="250825" y="1131889"/>
            <a:ext cx="4177159" cy="3600450"/>
          </a:xfrm>
        </p:spPr>
        <p:txBody>
          <a:bodyPr/>
          <a:lstStyle/>
          <a:p>
            <a:pPr lvl="0"/>
            <a:r>
              <a:rPr lang="de-DE"/>
              <a:t>Mastertextformat bearbeiten</a:t>
            </a:r>
          </a:p>
          <a:p>
            <a:pPr lvl="1"/>
            <a:r>
              <a:rPr lang="de-DE"/>
              <a:t>Zweite Ebene</a:t>
            </a:r>
          </a:p>
        </p:txBody>
      </p:sp>
      <p:sp>
        <p:nvSpPr>
          <p:cNvPr id="9" name="Bildplatzhalter 8"/>
          <p:cNvSpPr>
            <a:spLocks noGrp="1"/>
          </p:cNvSpPr>
          <p:nvPr>
            <p:ph type="pic" sz="quarter" idx="13"/>
          </p:nvPr>
        </p:nvSpPr>
        <p:spPr>
          <a:xfrm>
            <a:off x="4572000" y="0"/>
            <a:ext cx="4572000" cy="5143500"/>
          </a:xfrm>
          <a:solidFill>
            <a:schemeClr val="bg2"/>
          </a:solidFill>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419563156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6" name="Rechteck 5"/>
          <p:cNvSpPr/>
          <p:nvPr userDrawn="1"/>
        </p:nvSpPr>
        <p:spPr>
          <a:xfrm>
            <a:off x="8027988" y="0"/>
            <a:ext cx="1116012" cy="113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716016" y="231775"/>
            <a:ext cx="4177159" cy="720342"/>
          </a:xfrm>
        </p:spPr>
        <p:txBody>
          <a:bodyPr>
            <a:noAutofit/>
          </a:bodyPr>
          <a:lstStyle/>
          <a:p>
            <a:r>
              <a:rPr lang="de-DE"/>
              <a:t>Mastertitelformat bearbeiten</a:t>
            </a:r>
          </a:p>
        </p:txBody>
      </p:sp>
      <p:sp>
        <p:nvSpPr>
          <p:cNvPr id="4" name="Foliennummernplatzhalter 3"/>
          <p:cNvSpPr>
            <a:spLocks noGrp="1"/>
          </p:cNvSpPr>
          <p:nvPr>
            <p:ph type="sldNum" sz="quarter" idx="11"/>
          </p:nvPr>
        </p:nvSpPr>
        <p:spPr>
          <a:xfrm>
            <a:off x="8173175" y="4831877"/>
            <a:ext cx="720000" cy="216000"/>
          </a:xfrm>
          <a:prstGeom prst="rect">
            <a:avLst/>
          </a:prstGeom>
        </p:spPr>
        <p:txBody>
          <a:bodyPr/>
          <a:lstStyle/>
          <a:p>
            <a:fld id="{F6AECC8F-A6A3-4BE4-A739-66659338FC0D}" type="slidenum">
              <a:rPr lang="de-DE" smtClean="0"/>
              <a:pPr/>
              <a:t>‹Nr.›</a:t>
            </a:fld>
            <a:endParaRPr lang="de-DE"/>
          </a:p>
        </p:txBody>
      </p:sp>
      <p:sp>
        <p:nvSpPr>
          <p:cNvPr id="7" name="Textplatzhalter 6"/>
          <p:cNvSpPr>
            <a:spLocks noGrp="1"/>
          </p:cNvSpPr>
          <p:nvPr>
            <p:ph type="body" sz="quarter" idx="12"/>
          </p:nvPr>
        </p:nvSpPr>
        <p:spPr>
          <a:xfrm>
            <a:off x="4716016" y="1131889"/>
            <a:ext cx="4177159" cy="3600450"/>
          </a:xfrm>
        </p:spPr>
        <p:txBody>
          <a:bodyPr/>
          <a:lstStyle/>
          <a:p>
            <a:pPr lvl="0"/>
            <a:r>
              <a:rPr lang="de-DE"/>
              <a:t>Mastertextformat bearbeiten</a:t>
            </a:r>
          </a:p>
          <a:p>
            <a:pPr lvl="1"/>
            <a:r>
              <a:rPr lang="de-DE"/>
              <a:t>Zweite Ebene</a:t>
            </a:r>
          </a:p>
        </p:txBody>
      </p:sp>
      <p:sp>
        <p:nvSpPr>
          <p:cNvPr id="9" name="Bildplatzhalter 8"/>
          <p:cNvSpPr>
            <a:spLocks noGrp="1"/>
          </p:cNvSpPr>
          <p:nvPr>
            <p:ph type="pic" sz="quarter" idx="13"/>
          </p:nvPr>
        </p:nvSpPr>
        <p:spPr>
          <a:xfrm>
            <a:off x="0" y="0"/>
            <a:ext cx="4572000" cy="5143500"/>
          </a:xfrm>
          <a:solidFill>
            <a:schemeClr val="bg2"/>
          </a:solidFill>
        </p:spPr>
        <p:txBody>
          <a:bodyPr anchor="ctr"/>
          <a:lstStyle>
            <a:lvl1pPr algn="ctr">
              <a:defRPr/>
            </a:lvl1pPr>
          </a:lstStyle>
          <a:p>
            <a:r>
              <a:rPr lang="de-DE"/>
              <a:t>Bild durch Klicken auf Symbol hinzufügen</a:t>
            </a:r>
          </a:p>
        </p:txBody>
      </p:sp>
    </p:spTree>
    <p:extLst>
      <p:ext uri="{BB962C8B-B14F-4D97-AF65-F5344CB8AC3E}">
        <p14:creationId xmlns:p14="http://schemas.microsoft.com/office/powerpoint/2010/main" val="139477536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a:t>Mastertitelformat bearbeiten</a:t>
            </a:r>
          </a:p>
        </p:txBody>
      </p:sp>
      <p:sp>
        <p:nvSpPr>
          <p:cNvPr id="3" name="Fußzeilenplatzhalter 2"/>
          <p:cNvSpPr>
            <a:spLocks noGrp="1"/>
          </p:cNvSpPr>
          <p:nvPr>
            <p:ph type="ftr" sz="quarter" idx="10"/>
          </p:nvPr>
        </p:nvSpPr>
        <p:spPr>
          <a:xfrm>
            <a:off x="250825" y="4831877"/>
            <a:ext cx="7561262" cy="216000"/>
          </a:xfrm>
          <a:prstGeom prst="rect">
            <a:avLst/>
          </a:prstGeom>
        </p:spPr>
        <p:txBody>
          <a:bodyPr/>
          <a:lstStyle/>
          <a:p>
            <a:r>
              <a:rPr lang="de-DE"/>
              <a:t>11-Punkte-Programm</a:t>
            </a:r>
          </a:p>
        </p:txBody>
      </p:sp>
      <p:sp>
        <p:nvSpPr>
          <p:cNvPr id="4" name="Foliennummernplatzhalter 3"/>
          <p:cNvSpPr>
            <a:spLocks noGrp="1"/>
          </p:cNvSpPr>
          <p:nvPr>
            <p:ph type="sldNum" sz="quarter" idx="11"/>
          </p:nvPr>
        </p:nvSpPr>
        <p:spPr>
          <a:xfrm>
            <a:off x="8173175" y="4831877"/>
            <a:ext cx="720000" cy="216000"/>
          </a:xfrm>
          <a:prstGeom prst="rect">
            <a:avLst/>
          </a:prstGeom>
        </p:spPr>
        <p:txBody>
          <a:bodyPr/>
          <a:lstStyle/>
          <a:p>
            <a:fld id="{F6AECC8F-A6A3-4BE4-A739-66659338FC0D}" type="slidenum">
              <a:rPr lang="de-DE" smtClean="0"/>
              <a:pPr/>
              <a:t>‹Nr.›</a:t>
            </a:fld>
            <a:endParaRPr lang="de-DE"/>
          </a:p>
        </p:txBody>
      </p:sp>
    </p:spTree>
    <p:extLst>
      <p:ext uri="{BB962C8B-B14F-4D97-AF65-F5344CB8AC3E}">
        <p14:creationId xmlns:p14="http://schemas.microsoft.com/office/powerpoint/2010/main" val="3625603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5" name="Rechteck 4"/>
          <p:cNvSpPr/>
          <p:nvPr userDrawn="1"/>
        </p:nvSpPr>
        <p:spPr>
          <a:xfrm>
            <a:off x="8027988" y="0"/>
            <a:ext cx="1116012" cy="1131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780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7143750"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1197431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10" name="Freihandform 9"/>
          <p:cNvSpPr/>
          <p:nvPr userDrawn="1"/>
        </p:nvSpPr>
        <p:spPr>
          <a:xfrm rot="16200000" flipV="1">
            <a:off x="1047841" y="-1047840"/>
            <a:ext cx="5143500" cy="7239180"/>
          </a:xfrm>
          <a:custGeom>
            <a:avLst/>
            <a:gdLst>
              <a:gd name="connsiteX0" fmla="*/ 5143500 w 5143500"/>
              <a:gd name="connsiteY0" fmla="*/ 7239180 h 7239180"/>
              <a:gd name="connsiteX1" fmla="*/ 5143500 w 5143500"/>
              <a:gd name="connsiteY1" fmla="*/ 5614680 h 7239180"/>
              <a:gd name="connsiteX2" fmla="*/ 2336160 w 5143500"/>
              <a:gd name="connsiteY2" fmla="*/ 0 h 7239180"/>
              <a:gd name="connsiteX3" fmla="*/ 0 w 5143500"/>
              <a:gd name="connsiteY3" fmla="*/ 4672320 h 7239180"/>
              <a:gd name="connsiteX4" fmla="*/ 0 w 5143500"/>
              <a:gd name="connsiteY4" fmla="*/ 7239180 h 723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7239180">
                <a:moveTo>
                  <a:pt x="5143500" y="7239180"/>
                </a:moveTo>
                <a:lnTo>
                  <a:pt x="5143500" y="5614680"/>
                </a:lnTo>
                <a:lnTo>
                  <a:pt x="2336160" y="0"/>
                </a:lnTo>
                <a:lnTo>
                  <a:pt x="0" y="4672320"/>
                </a:lnTo>
                <a:lnTo>
                  <a:pt x="0" y="7239180"/>
                </a:lnTo>
                <a:close/>
              </a:path>
            </a:pathLst>
          </a:custGeom>
          <a:gradFill>
            <a:gsLst>
              <a:gs pos="50000">
                <a:schemeClr val="accent5"/>
              </a:gs>
              <a:gs pos="100000">
                <a:schemeClr val="accent1"/>
              </a:gs>
              <a:gs pos="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 1"/>
          <p:cNvSpPr>
            <a:spLocks noGrp="1"/>
          </p:cNvSpPr>
          <p:nvPr>
            <p:ph type="title"/>
          </p:nvPr>
        </p:nvSpPr>
        <p:spPr>
          <a:xfrm>
            <a:off x="259900" y="1806751"/>
            <a:ext cx="4312099" cy="2205000"/>
          </a:xfrm>
        </p:spPr>
        <p:txBody>
          <a:bodyPr anchor="ctr">
            <a:noAutofit/>
          </a:bodyPr>
          <a:lstStyle>
            <a:lvl1pPr>
              <a:defRPr>
                <a:solidFill>
                  <a:schemeClr val="bg1"/>
                </a:solidFill>
              </a:defRPr>
            </a:lvl1pPr>
          </a:lstStyle>
          <a:p>
            <a:r>
              <a:rPr lang="de-DE"/>
              <a:t>Mastertitelformat bearbeiten</a:t>
            </a:r>
          </a:p>
        </p:txBody>
      </p:sp>
      <p:sp>
        <p:nvSpPr>
          <p:cNvPr id="6" name="Textfeld 5"/>
          <p:cNvSpPr txBox="1">
            <a:spLocks noChangeAspect="1"/>
          </p:cNvSpPr>
          <p:nvPr userDrawn="1"/>
        </p:nvSpPr>
        <p:spPr>
          <a:xfrm>
            <a:off x="7091388" y="4363006"/>
            <a:ext cx="1800200" cy="369332"/>
          </a:xfrm>
          <a:prstGeom prst="rect">
            <a:avLst/>
          </a:prstGeom>
          <a:noFill/>
        </p:spPr>
        <p:txBody>
          <a:bodyPr wrap="square" lIns="0" tIns="0" rIns="0" bIns="0" rtlCol="0" anchor="t">
            <a:noAutofit/>
          </a:bodyPr>
          <a:lstStyle/>
          <a:p>
            <a:pPr algn="r"/>
            <a:r>
              <a:rPr lang="de-DE" sz="1200"/>
              <a:t>IG Metall </a:t>
            </a:r>
            <a:r>
              <a:rPr lang="de-DE" sz="1200" b="1"/>
              <a:t>Vorstand</a:t>
            </a:r>
          </a:p>
        </p:txBody>
      </p:sp>
      <p:sp>
        <p:nvSpPr>
          <p:cNvPr id="7" name="Textplatzhalter 8"/>
          <p:cNvSpPr>
            <a:spLocks noGrp="1"/>
          </p:cNvSpPr>
          <p:nvPr>
            <p:ph type="body" sz="quarter" idx="12" hasCustomPrompt="1"/>
          </p:nvPr>
        </p:nvSpPr>
        <p:spPr>
          <a:xfrm>
            <a:off x="7164289" y="4155927"/>
            <a:ext cx="1727300" cy="576412"/>
          </a:xfrm>
        </p:spPr>
        <p:txBody>
          <a:bodyPr anchor="b">
            <a:noAutofit/>
          </a:bodyPr>
          <a:lstStyle>
            <a:lvl1pPr marL="0" indent="0" algn="r">
              <a:buNone/>
              <a:defRPr sz="1200" b="1">
                <a:latin typeface="+mn-lt"/>
              </a:defRPr>
            </a:lvl1pPr>
          </a:lstStyle>
          <a:p>
            <a:pPr lvl="0"/>
            <a:r>
              <a:rPr lang="de-DE"/>
              <a:t>Gliederung</a:t>
            </a:r>
          </a:p>
        </p:txBody>
      </p:sp>
    </p:spTree>
    <p:extLst>
      <p:ext uri="{BB962C8B-B14F-4D97-AF65-F5344CB8AC3E}">
        <p14:creationId xmlns:p14="http://schemas.microsoft.com/office/powerpoint/2010/main" val="3574916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1423330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7143750"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1580238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Tree>
    <p:extLst>
      <p:ext uri="{BB962C8B-B14F-4D97-AF65-F5344CB8AC3E}">
        <p14:creationId xmlns:p14="http://schemas.microsoft.com/office/powerpoint/2010/main" val="366517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a:t>Formatvorlagen des Textmasters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4" name="Rechteck 3"/>
          <p:cNvSpPr/>
          <p:nvPr userDrawn="1"/>
        </p:nvSpPr>
        <p:spPr>
          <a:xfrm>
            <a:off x="127591" y="4678176"/>
            <a:ext cx="3402418" cy="36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693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Tree>
    <p:extLst>
      <p:ext uri="{BB962C8B-B14F-4D97-AF65-F5344CB8AC3E}">
        <p14:creationId xmlns:p14="http://schemas.microsoft.com/office/powerpoint/2010/main" val="197783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60306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a:t>Klicken Sie auf das Symbol, um die SmartArt-Grafik hinzuzufügen</a:t>
            </a:r>
            <a:endParaRPr lang="de-DE" dirty="0"/>
          </a:p>
        </p:txBody>
      </p:sp>
    </p:spTree>
    <p:extLst>
      <p:ext uri="{BB962C8B-B14F-4D97-AF65-F5344CB8AC3E}">
        <p14:creationId xmlns:p14="http://schemas.microsoft.com/office/powerpoint/2010/main" val="92827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10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3"/>
          <a:stretch>
            <a:fillRect/>
          </a:stretch>
        </p:blipFill>
        <p:spPr>
          <a:xfrm>
            <a:off x="8173175" y="238618"/>
            <a:ext cx="720000" cy="720000"/>
          </a:xfrm>
          <a:prstGeom prst="rect">
            <a:avLst/>
          </a:prstGeom>
        </p:spPr>
      </p:pic>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307777"/>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a:solidFill>
                  <a:srgbClr val="3C3C3B"/>
                </a:solidFill>
                <a:effectLst/>
                <a:latin typeface="Meta IGM" panose="02000503040000020004" pitchFamily="2" charset="0"/>
                <a:ea typeface="+mn-ea"/>
                <a:cs typeface="+mn-cs"/>
              </a:rPr>
              <a:t>BIZ</a:t>
            </a:r>
            <a:r>
              <a:rPr lang="de-DE" sz="1000" b="1" i="0" kern="1200" baseline="0" dirty="0">
                <a:solidFill>
                  <a:srgbClr val="3C3C3B"/>
                </a:solidFill>
                <a:effectLst/>
                <a:latin typeface="Meta IGM" panose="02000503040000020004" pitchFamily="2" charset="0"/>
                <a:ea typeface="+mn-ea"/>
                <a:cs typeface="+mn-cs"/>
              </a:rPr>
              <a:t> Lohr-Bad Orb &amp; FB </a:t>
            </a:r>
            <a:r>
              <a:rPr lang="de-DE" sz="1000" b="1" i="0" kern="1200" baseline="0" dirty="0" err="1">
                <a:solidFill>
                  <a:srgbClr val="3C3C3B"/>
                </a:solidFill>
                <a:effectLst/>
                <a:latin typeface="Meta IGM" panose="02000503040000020004" pitchFamily="2" charset="0"/>
                <a:ea typeface="+mn-ea"/>
                <a:cs typeface="+mn-cs"/>
              </a:rPr>
              <a:t>GBi</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74" r:id="rId10"/>
    <p:sldLayoutId id="2147483681" r:id="rId11"/>
  </p:sldLayoutIdLst>
  <p:hf sldNum="0" hdr="0" ft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14"/>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14"/>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14"/>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14"/>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14"/>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50824" y="231775"/>
            <a:ext cx="7777164" cy="719138"/>
          </a:xfrm>
          <a:prstGeom prst="rect">
            <a:avLst/>
          </a:prstGeom>
        </p:spPr>
        <p:txBody>
          <a:bodyPr vert="horz" lIns="0" tIns="0" rIns="0" bIns="0" rtlCol="0" anchor="t">
            <a:normAutofit/>
          </a:bodyPr>
          <a:lstStyle/>
          <a:p>
            <a:endParaRPr lang="de-DE"/>
          </a:p>
        </p:txBody>
      </p:sp>
      <p:sp>
        <p:nvSpPr>
          <p:cNvPr id="3" name="Textplatzhalter 2"/>
          <p:cNvSpPr>
            <a:spLocks noGrp="1"/>
          </p:cNvSpPr>
          <p:nvPr>
            <p:ph type="body" idx="1"/>
          </p:nvPr>
        </p:nvSpPr>
        <p:spPr>
          <a:xfrm>
            <a:off x="250824" y="1131889"/>
            <a:ext cx="7777164" cy="3600450"/>
          </a:xfrm>
          <a:prstGeom prst="rect">
            <a:avLst/>
          </a:prstGeom>
        </p:spPr>
        <p:txBody>
          <a:bodyPr vert="horz" lIns="0" tIns="0" rIns="0" bIns="0" rtlCol="0">
            <a:noAutofit/>
          </a:bodyPr>
          <a:lstStyle/>
          <a:p>
            <a:pPr lvl="0"/>
            <a:r>
              <a:rPr lang="de-DE"/>
              <a:t>Formatvorlagen des Textmasters bearbeiten</a:t>
            </a:r>
          </a:p>
          <a:p>
            <a:pPr lvl="1"/>
            <a:r>
              <a:rPr lang="de-DE"/>
              <a:t>Zweite Ebene</a:t>
            </a:r>
          </a:p>
        </p:txBody>
      </p:sp>
      <p:pic>
        <p:nvPicPr>
          <p:cNvPr id="10" name="Grafik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173175" y="231344"/>
            <a:ext cx="720000" cy="720000"/>
          </a:xfrm>
          <a:prstGeom prst="rect">
            <a:avLst/>
          </a:prstGeom>
          <a:noFill/>
        </p:spPr>
      </p:pic>
      <p:sp>
        <p:nvSpPr>
          <p:cNvPr id="4" name="Textfeld 3">
            <a:extLst>
              <a:ext uri="{FF2B5EF4-FFF2-40B4-BE49-F238E27FC236}">
                <a16:creationId xmlns:a16="http://schemas.microsoft.com/office/drawing/2014/main" id="{C7F760BD-AD6C-AB20-E5F7-2D4BC0D326D1}"/>
              </a:ext>
            </a:extLst>
          </p:cNvPr>
          <p:cNvSpPr txBox="1"/>
          <p:nvPr userDrawn="1"/>
        </p:nvSpPr>
        <p:spPr>
          <a:xfrm>
            <a:off x="6115050" y="4636168"/>
            <a:ext cx="2784031" cy="307777"/>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a:solidFill>
                  <a:srgbClr val="3C3C3B"/>
                </a:solidFill>
                <a:effectLst/>
                <a:latin typeface="Meta IGM" panose="02000503040000020004" pitchFamily="2" charset="0"/>
                <a:ea typeface="+mn-ea"/>
                <a:cs typeface="+mn-cs"/>
              </a:rPr>
              <a:t>BIZ</a:t>
            </a:r>
            <a:r>
              <a:rPr lang="de-DE" sz="1000" b="1" i="0" kern="1200" baseline="0" dirty="0">
                <a:solidFill>
                  <a:srgbClr val="3C3C3B"/>
                </a:solidFill>
                <a:effectLst/>
                <a:latin typeface="Meta IGM" panose="02000503040000020004" pitchFamily="2" charset="0"/>
                <a:ea typeface="+mn-ea"/>
                <a:cs typeface="+mn-cs"/>
              </a:rPr>
              <a:t> Lohr-Bad Orb &amp; FB </a:t>
            </a:r>
            <a:r>
              <a:rPr lang="de-DE" sz="1000" b="1" i="0" kern="1200" baseline="0" dirty="0" err="1">
                <a:solidFill>
                  <a:srgbClr val="3C3C3B"/>
                </a:solidFill>
                <a:effectLst/>
                <a:latin typeface="Meta IGM" panose="02000503040000020004" pitchFamily="2" charset="0"/>
                <a:ea typeface="+mn-ea"/>
                <a:cs typeface="+mn-cs"/>
              </a:rPr>
              <a:t>GBi</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876615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685800" rtl="0" eaLnBrk="1" latinLnBrk="0" hangingPunct="1">
        <a:lnSpc>
          <a:spcPct val="90000"/>
        </a:lnSpc>
        <a:spcBef>
          <a:spcPct val="0"/>
        </a:spcBef>
        <a:buNone/>
        <a:defRPr sz="2500" b="1" kern="1200" cap="all" baseline="0">
          <a:solidFill>
            <a:schemeClr val="accent5"/>
          </a:solidFill>
          <a:latin typeface="+mj-lt"/>
          <a:ea typeface="+mj-ea"/>
          <a:cs typeface="+mj-cs"/>
        </a:defRPr>
      </a:lvl1pPr>
    </p:titleStyle>
    <p:bodyStyle>
      <a:lvl1pPr marL="180975" indent="-180975" algn="l" defTabSz="685800" rtl="0" eaLnBrk="1" latinLnBrk="0" hangingPunct="1">
        <a:lnSpc>
          <a:spcPct val="90000"/>
        </a:lnSpc>
        <a:spcBef>
          <a:spcPts val="750"/>
        </a:spcBef>
        <a:buClr>
          <a:schemeClr val="accent5"/>
        </a:buClr>
        <a:buFont typeface="Meta IGM" panose="02000503040000020004" pitchFamily="2" charset="0"/>
        <a:buChar char="▸"/>
        <a:defRPr sz="1800" b="0" kern="1200">
          <a:solidFill>
            <a:schemeClr val="tx1"/>
          </a:solidFill>
          <a:latin typeface="+mn-lt"/>
          <a:ea typeface="+mn-ea"/>
          <a:cs typeface="+mn-cs"/>
        </a:defRPr>
      </a:lvl1pPr>
      <a:lvl2pPr marL="179388" indent="0" algn="l" defTabSz="685800" rtl="0" eaLnBrk="1" latinLnBrk="0" hangingPunct="1">
        <a:lnSpc>
          <a:spcPct val="90000"/>
        </a:lnSpc>
        <a:spcBef>
          <a:spcPts val="375"/>
        </a:spcBef>
        <a:buClr>
          <a:schemeClr val="accent5"/>
        </a:buClr>
        <a:buSzPct val="100000"/>
        <a:buFont typeface="Meta IGM" panose="02000503040000020004" pitchFamily="2" charset="0"/>
        <a:buNone/>
        <a:defRPr sz="15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2981">
          <p15:clr>
            <a:srgbClr val="F26B43"/>
          </p15:clr>
        </p15:guide>
        <p15:guide id="7" orient="horz" pos="713">
          <p15:clr>
            <a:srgbClr val="F26B43"/>
          </p15:clr>
        </p15:guide>
        <p15:guide id="8" pos="5057">
          <p15:clr>
            <a:srgbClr val="F26B43"/>
          </p15:clr>
        </p15:guide>
        <p15:guide id="9" orient="horz" pos="59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JP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svg"/><Relationship Id="rId1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www.igmetall.de/aktive/politik-und-gesellschaft/wirtschaft/industrie-und-strukturpolitik/programm-fuer-modernes-innovatives-gerechtes-industrieland?swt_fli=1" TargetMode="External"/><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hyperlink" Target="https://www.igmetall.de/download/20241016_Faktenbl_tter_11_Punkte_Programm_Gesamt_106255141cc9be527daf42a523c57724ef8efce9.pdf" TargetMode="Externa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200.png"/><Relationship Id="rId5" Type="http://schemas.openxmlformats.org/officeDocument/2006/relationships/customXml" Target="../ink/ink2.xml"/><Relationship Id="rId4" Type="http://schemas.openxmlformats.org/officeDocument/2006/relationships/image" Target="../media/image19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14.svg"/><Relationship Id="rId5" Type="http://schemas.openxmlformats.org/officeDocument/2006/relationships/diagramQuickStyle" Target="../diagrams/quickStyle1.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sv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3009" y="2571750"/>
            <a:ext cx="5546035" cy="1211034"/>
          </a:xfrm>
          <a:prstGeom prst="rect">
            <a:avLst/>
          </a:prstGeom>
        </p:spPr>
        <p:txBody>
          <a:bodyPr anchor="b" anchorCtr="0"/>
          <a:lstStyle>
            <a:lvl1pPr algn="l" defTabSz="685800" rtl="0" eaLnBrk="1" latinLnBrk="0" hangingPunct="1">
              <a:lnSpc>
                <a:spcPct val="90000"/>
              </a:lnSpc>
              <a:spcBef>
                <a:spcPct val="0"/>
              </a:spcBef>
              <a:buNone/>
              <a:defRPr sz="3500" b="1" i="0" kern="1200" cap="all" spc="200" baseline="0">
                <a:solidFill>
                  <a:schemeClr val="bg1"/>
                </a:solidFill>
                <a:latin typeface="Meta Head IGM Cond Black" panose="02000506030000020004" pitchFamily="2" charset="77"/>
                <a:ea typeface="+mj-ea"/>
                <a:cs typeface="+mj-cs"/>
              </a:defRPr>
            </a:lvl1pPr>
          </a:lstStyle>
          <a:p>
            <a:endParaRPr lang="de-DE" sz="3200" dirty="0"/>
          </a:p>
          <a:p>
            <a:r>
              <a:rPr lang="de-DE" sz="2800" dirty="0"/>
              <a:t>11-Punkte- </a:t>
            </a:r>
          </a:p>
          <a:p>
            <a:r>
              <a:rPr lang="de-DE" sz="2800" dirty="0"/>
              <a:t>Programm Der IG Metall</a:t>
            </a:r>
          </a:p>
          <a:p>
            <a:endParaRPr lang="de-DE" sz="2000" dirty="0"/>
          </a:p>
        </p:txBody>
      </p:sp>
      <p:sp>
        <p:nvSpPr>
          <p:cNvPr id="2" name="Textfeld 1">
            <a:extLst>
              <a:ext uri="{FF2B5EF4-FFF2-40B4-BE49-F238E27FC236}">
                <a16:creationId xmlns:a16="http://schemas.microsoft.com/office/drawing/2014/main" id="{220FAB3F-EC7A-07A3-7099-D572EC027948}"/>
              </a:ext>
            </a:extLst>
          </p:cNvPr>
          <p:cNvSpPr txBox="1"/>
          <p:nvPr/>
        </p:nvSpPr>
        <p:spPr>
          <a:xfrm>
            <a:off x="53009" y="3394681"/>
            <a:ext cx="4035287" cy="400110"/>
          </a:xfrm>
          <a:prstGeom prst="rect">
            <a:avLst/>
          </a:prstGeom>
          <a:noFill/>
        </p:spPr>
        <p:txBody>
          <a:bodyPr wrap="square" rtlCol="0">
            <a:spAutoFit/>
          </a:bodyPr>
          <a:lstStyle/>
          <a:p>
            <a:r>
              <a:rPr lang="de-DE" sz="2000" dirty="0">
                <a:solidFill>
                  <a:schemeClr val="bg1"/>
                </a:solidFill>
              </a:rPr>
              <a:t>Bildungsbaustein für Aktive vor Ort </a:t>
            </a:r>
          </a:p>
        </p:txBody>
      </p:sp>
    </p:spTree>
    <p:extLst>
      <p:ext uri="{BB962C8B-B14F-4D97-AF65-F5344CB8AC3E}">
        <p14:creationId xmlns:p14="http://schemas.microsoft.com/office/powerpoint/2010/main" val="2943510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76C43-2734-968C-EF77-FD8EBA2560FB}"/>
              </a:ext>
            </a:extLst>
          </p:cNvPr>
          <p:cNvSpPr>
            <a:spLocks noGrp="1"/>
          </p:cNvSpPr>
          <p:nvPr>
            <p:ph type="title"/>
          </p:nvPr>
        </p:nvSpPr>
        <p:spPr>
          <a:xfrm>
            <a:off x="396011" y="553177"/>
            <a:ext cx="7777164" cy="316135"/>
          </a:xfrm>
        </p:spPr>
        <p:txBody>
          <a:bodyPr/>
          <a:lstStyle/>
          <a:p>
            <a:r>
              <a:rPr lang="de-DE" sz="2400" dirty="0"/>
              <a:t>Was ist die Ausgangssituation und Forderungen </a:t>
            </a:r>
            <a:br>
              <a:rPr lang="de-DE" sz="2400" dirty="0"/>
            </a:br>
            <a:r>
              <a:rPr lang="de-DE" sz="2400" dirty="0"/>
              <a:t>der IG Metall</a:t>
            </a:r>
            <a:r>
              <a:rPr lang="de-DE" sz="1600" dirty="0">
                <a:solidFill>
                  <a:schemeClr val="tx1"/>
                </a:solidFill>
              </a:rPr>
              <a:t>…zu den einzelnen Punkten?</a:t>
            </a:r>
          </a:p>
        </p:txBody>
      </p:sp>
      <p:sp>
        <p:nvSpPr>
          <p:cNvPr id="11" name="Textfeld 10">
            <a:extLst>
              <a:ext uri="{FF2B5EF4-FFF2-40B4-BE49-F238E27FC236}">
                <a16:creationId xmlns:a16="http://schemas.microsoft.com/office/drawing/2014/main" id="{1DEDF8F6-1230-0773-86E5-680D3D31045C}"/>
              </a:ext>
            </a:extLst>
          </p:cNvPr>
          <p:cNvSpPr txBox="1"/>
          <p:nvPr/>
        </p:nvSpPr>
        <p:spPr>
          <a:xfrm>
            <a:off x="396010" y="1692669"/>
            <a:ext cx="7063970" cy="2146742"/>
          </a:xfrm>
          <a:prstGeom prst="rect">
            <a:avLst/>
          </a:prstGeom>
          <a:noFill/>
        </p:spPr>
        <p:txBody>
          <a:bodyPr wrap="square" lIns="0" tIns="0" rIns="0" bIns="0" rtlCol="0">
            <a:spAutoFit/>
          </a:bodyPr>
          <a:lstStyle/>
          <a:p>
            <a:pPr marL="342900" indent="-342900">
              <a:buAutoNum type="arabicPeriod"/>
            </a:pPr>
            <a:r>
              <a:rPr lang="de-DE" sz="1400" b="1" dirty="0"/>
              <a:t>Nehmt eine Bewertung der einzelnen Punkte vor.</a:t>
            </a:r>
          </a:p>
          <a:p>
            <a:pPr marL="685800" lvl="1" indent="-342900">
              <a:buFont typeface="Symbol" panose="05050102010706020507" pitchFamily="18" charset="2"/>
              <a:buChar char="-"/>
            </a:pPr>
            <a:r>
              <a:rPr lang="de-DE" sz="1400" dirty="0"/>
              <a:t>Was sind die wesentlichen Beschreibungen der Ausganslage aus den einzelnen Punkten? </a:t>
            </a:r>
          </a:p>
          <a:p>
            <a:pPr marL="685800" lvl="1" indent="-342900">
              <a:buFont typeface="Symbol" panose="05050102010706020507" pitchFamily="18" charset="2"/>
              <a:buChar char="-"/>
            </a:pPr>
            <a:r>
              <a:rPr lang="de-DE" sz="1400" dirty="0"/>
              <a:t>Welche inhaltliche Forderung hat die IG Metall hierzu?</a:t>
            </a:r>
          </a:p>
          <a:p>
            <a:pPr lvl="1"/>
            <a:r>
              <a:rPr lang="de-DE" sz="1400" dirty="0">
                <a:solidFill>
                  <a:srgbClr val="FF0000"/>
                </a:solidFill>
              </a:rPr>
              <a:t>	Haltet hierzu die Ergebnisse schriftlich fest. (z.B. Flip, Meta-Wand)</a:t>
            </a:r>
          </a:p>
          <a:p>
            <a:pPr lvl="1"/>
            <a:endParaRPr lang="de-DE" sz="1400" dirty="0"/>
          </a:p>
          <a:p>
            <a:pPr marL="342900" indent="-342900">
              <a:buFont typeface="+mj-lt"/>
              <a:buAutoNum type="arabicPeriod"/>
            </a:pPr>
            <a:r>
              <a:rPr lang="de-DE" sz="1400" b="1" dirty="0"/>
              <a:t>Kann ich mich persönlich mit den Forderungen der IG Metall identifizieren und der Belegschaft gegenüber vertreten?</a:t>
            </a:r>
          </a:p>
          <a:p>
            <a:pPr lvl="1"/>
            <a:r>
              <a:rPr lang="de-DE" sz="1400" dirty="0">
                <a:solidFill>
                  <a:srgbClr val="FF0000"/>
                </a:solidFill>
              </a:rPr>
              <a:t>Haltet die Feststellung auf einen Flip fest und tauscht euch im Plenum über die erarbeiten Ergebnisse aus.</a:t>
            </a:r>
          </a:p>
          <a:p>
            <a:pPr marL="342900" indent="-342900">
              <a:buAutoNum type="arabicPeriod"/>
            </a:pPr>
            <a:endParaRPr lang="de-DE" dirty="0"/>
          </a:p>
        </p:txBody>
      </p:sp>
      <p:pic>
        <p:nvPicPr>
          <p:cNvPr id="13" name="Grafik 12">
            <a:extLst>
              <a:ext uri="{FF2B5EF4-FFF2-40B4-BE49-F238E27FC236}">
                <a16:creationId xmlns:a16="http://schemas.microsoft.com/office/drawing/2014/main" id="{25A3EF31-B242-AAAC-EC9D-2711174D6BB2}"/>
              </a:ext>
            </a:extLst>
          </p:cNvPr>
          <p:cNvPicPr>
            <a:picLocks noChangeAspect="1"/>
          </p:cNvPicPr>
          <p:nvPr/>
        </p:nvPicPr>
        <p:blipFill>
          <a:blip r:embed="rId3"/>
          <a:srcRect t="10098"/>
          <a:stretch/>
        </p:blipFill>
        <p:spPr>
          <a:xfrm>
            <a:off x="2430780" y="3839411"/>
            <a:ext cx="4968240" cy="750912"/>
          </a:xfrm>
          <a:prstGeom prst="rect">
            <a:avLst/>
          </a:prstGeom>
        </p:spPr>
      </p:pic>
      <p:pic>
        <p:nvPicPr>
          <p:cNvPr id="15" name="Grafik 14" descr="Lehrer mit einfarbiger Füllung">
            <a:extLst>
              <a:ext uri="{FF2B5EF4-FFF2-40B4-BE49-F238E27FC236}">
                <a16:creationId xmlns:a16="http://schemas.microsoft.com/office/drawing/2014/main" id="{C23E9727-BD28-0F0C-474A-4FE6DC51F7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9980" y="1337374"/>
            <a:ext cx="914400" cy="914400"/>
          </a:xfrm>
          <a:prstGeom prst="rect">
            <a:avLst/>
          </a:prstGeom>
        </p:spPr>
      </p:pic>
    </p:spTree>
    <p:extLst>
      <p:ext uri="{BB962C8B-B14F-4D97-AF65-F5344CB8AC3E}">
        <p14:creationId xmlns:p14="http://schemas.microsoft.com/office/powerpoint/2010/main" val="274334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57078006-4DF7-1680-F1E4-80AA48C9D726}"/>
              </a:ext>
            </a:extLst>
          </p:cNvPr>
          <p:cNvGraphicFramePr>
            <a:graphicFrameLocks noGrp="1"/>
          </p:cNvGraphicFramePr>
          <p:nvPr>
            <p:ph sz="quarter" idx="12"/>
            <p:extLst>
              <p:ext uri="{D42A27DB-BD31-4B8C-83A1-F6EECF244321}">
                <p14:modId xmlns:p14="http://schemas.microsoft.com/office/powerpoint/2010/main" val="4259345635"/>
              </p:ext>
            </p:extLst>
          </p:nvPr>
        </p:nvGraphicFramePr>
        <p:xfrm>
          <a:off x="250823" y="1056235"/>
          <a:ext cx="8715755" cy="3949151"/>
        </p:xfrm>
        <a:graphic>
          <a:graphicData uri="http://schemas.openxmlformats.org/drawingml/2006/table">
            <a:tbl>
              <a:tblPr firstRow="1" bandRow="1">
                <a:tableStyleId>{5C22544A-7EE6-4342-B048-85BDC9FD1C3A}</a:tableStyleId>
              </a:tblPr>
              <a:tblGrid>
                <a:gridCol w="1314067">
                  <a:extLst>
                    <a:ext uri="{9D8B030D-6E8A-4147-A177-3AD203B41FA5}">
                      <a16:colId xmlns:a16="http://schemas.microsoft.com/office/drawing/2014/main" val="3051144198"/>
                    </a:ext>
                  </a:extLst>
                </a:gridCol>
                <a:gridCol w="2454854">
                  <a:extLst>
                    <a:ext uri="{9D8B030D-6E8A-4147-A177-3AD203B41FA5}">
                      <a16:colId xmlns:a16="http://schemas.microsoft.com/office/drawing/2014/main" val="2536645808"/>
                    </a:ext>
                  </a:extLst>
                </a:gridCol>
                <a:gridCol w="2509496">
                  <a:extLst>
                    <a:ext uri="{9D8B030D-6E8A-4147-A177-3AD203B41FA5}">
                      <a16:colId xmlns:a16="http://schemas.microsoft.com/office/drawing/2014/main" val="3859434857"/>
                    </a:ext>
                  </a:extLst>
                </a:gridCol>
                <a:gridCol w="2437338">
                  <a:extLst>
                    <a:ext uri="{9D8B030D-6E8A-4147-A177-3AD203B41FA5}">
                      <a16:colId xmlns:a16="http://schemas.microsoft.com/office/drawing/2014/main" val="2065266221"/>
                    </a:ext>
                  </a:extLst>
                </a:gridCol>
              </a:tblGrid>
              <a:tr h="407554">
                <a:tc>
                  <a:txBody>
                    <a:bodyPr/>
                    <a:lstStyle/>
                    <a:p>
                      <a:r>
                        <a:rPr lang="de-DE" sz="1100" dirty="0">
                          <a:solidFill>
                            <a:srgbClr val="3C3C3B"/>
                          </a:solidFill>
                        </a:rPr>
                        <a:t>Punkt:</a:t>
                      </a:r>
                    </a:p>
                  </a:txBody>
                  <a:tcPr>
                    <a:solidFill>
                      <a:schemeClr val="bg2"/>
                    </a:solidFill>
                  </a:tcPr>
                </a:tc>
                <a:tc>
                  <a:txBody>
                    <a:bodyPr/>
                    <a:lstStyle/>
                    <a:p>
                      <a:r>
                        <a:rPr lang="de-DE" sz="1100" dirty="0">
                          <a:solidFill>
                            <a:srgbClr val="3C3C3B"/>
                          </a:solidFill>
                        </a:rPr>
                        <a:t>Wie wichtig ist dieser Punkt bei mir im Betrieb?</a:t>
                      </a:r>
                    </a:p>
                  </a:txBody>
                  <a:tcPr>
                    <a:solidFill>
                      <a:schemeClr val="bg2"/>
                    </a:solidFill>
                  </a:tcPr>
                </a:tc>
                <a:tc>
                  <a:txBody>
                    <a:bodyPr/>
                    <a:lstStyle/>
                    <a:p>
                      <a:r>
                        <a:rPr lang="de-DE" sz="1100" dirty="0">
                          <a:solidFill>
                            <a:srgbClr val="3C3C3B"/>
                          </a:solidFill>
                        </a:rPr>
                        <a:t>Ich gehe mit der Forderung der IG Metall mit!</a:t>
                      </a:r>
                    </a:p>
                  </a:txBody>
                  <a:tcPr>
                    <a:solidFill>
                      <a:schemeClr val="bg2"/>
                    </a:solidFill>
                  </a:tcPr>
                </a:tc>
                <a:tc>
                  <a:txBody>
                    <a:bodyPr/>
                    <a:lstStyle/>
                    <a:p>
                      <a:r>
                        <a:rPr lang="de-DE" sz="1100" dirty="0">
                          <a:solidFill>
                            <a:srgbClr val="3C3C3B"/>
                          </a:solidFill>
                        </a:rPr>
                        <a:t>Bin hierzu gegenüber Kolleg*innen auch aussagefähig </a:t>
                      </a:r>
                    </a:p>
                  </a:txBody>
                  <a:tcPr>
                    <a:solidFill>
                      <a:schemeClr val="bg2"/>
                    </a:solidFill>
                  </a:tcPr>
                </a:tc>
                <a:extLst>
                  <a:ext uri="{0D108BD9-81ED-4DB2-BD59-A6C34878D82A}">
                    <a16:rowId xmlns:a16="http://schemas.microsoft.com/office/drawing/2014/main" val="1752069759"/>
                  </a:ext>
                </a:extLst>
              </a:tr>
              <a:tr h="320221">
                <a:tc>
                  <a:txBody>
                    <a:bodyPr/>
                    <a:lstStyle/>
                    <a:p>
                      <a:r>
                        <a:rPr lang="de-DE" dirty="0">
                          <a:solidFill>
                            <a:srgbClr val="3C3C3B"/>
                          </a:solidFill>
                        </a:rPr>
                        <a:t>1. </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a:t>
                      </a:r>
                      <a:r>
                        <a:rPr kumimoji="0" lang="de-DE" sz="800" b="1" i="0" u="none" strike="noStrike" kern="1200" cap="none" spc="0" normalizeH="0" baseline="0" noProof="0" dirty="0">
                          <a:ln>
                            <a:noFill/>
                          </a:ln>
                          <a:solidFill>
                            <a:srgbClr val="E3051B"/>
                          </a:solidFill>
                          <a:effectLst/>
                          <a:uLnTx/>
                          <a:uFillTx/>
                          <a:latin typeface="+mn-lt"/>
                          <a:ea typeface="+mn-ea"/>
                          <a:cs typeface="+mn-cs"/>
                        </a:rPr>
                        <a:t>X</a:t>
                      </a:r>
                      <a:r>
                        <a:rPr kumimoji="0" lang="de-DE" sz="800" b="0" i="0" u="none" strike="noStrike" kern="1200" cap="none" spc="0" normalizeH="0" baseline="0" noProof="0" dirty="0">
                          <a:ln>
                            <a:noFill/>
                          </a:ln>
                          <a:solidFill>
                            <a:srgbClr val="3C3C3B"/>
                          </a:solidFill>
                          <a:effectLst/>
                          <a:uLnTx/>
                          <a:uFillTx/>
                          <a:latin typeface="+mn-lt"/>
                          <a:ea typeface="+mn-ea"/>
                          <a:cs typeface="+mn-cs"/>
                        </a:rPr>
                        <a:t>---------------------------5-------------------------------10</a:t>
                      </a:r>
                    </a:p>
                  </a:txBody>
                  <a:tcPr>
                    <a:solidFill>
                      <a:schemeClr val="bg2"/>
                    </a:solidFill>
                  </a:tcPr>
                </a:tc>
                <a:tc>
                  <a:txBody>
                    <a:bodyPr/>
                    <a:lstStyle/>
                    <a:p>
                      <a:r>
                        <a:rPr lang="de-DE" sz="800" dirty="0">
                          <a:solidFill>
                            <a:srgbClr val="3C3C3B"/>
                          </a:solidFill>
                        </a:rPr>
                        <a:t>1-----</a:t>
                      </a:r>
                      <a:r>
                        <a:rPr lang="de-DE" sz="800" b="1" dirty="0">
                          <a:solidFill>
                            <a:srgbClr val="E3051B"/>
                          </a:solidFill>
                        </a:rPr>
                        <a:t>X</a:t>
                      </a:r>
                      <a:r>
                        <a:rPr lang="de-DE" sz="800" dirty="0">
                          <a:solidFill>
                            <a:srgbClr val="3C3C3B"/>
                          </a:solidFill>
                        </a:rPr>
                        <a:t>-----------------------5-------------------------------10</a:t>
                      </a:r>
                    </a:p>
                  </a:txBody>
                  <a:tcPr anchor="ct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a:t>
                      </a:r>
                      <a:r>
                        <a:rPr kumimoji="0" lang="de-DE" sz="800" b="1" i="0" u="none" strike="noStrike" kern="1200" cap="none" spc="0" normalizeH="0" baseline="0" noProof="0" dirty="0">
                          <a:ln>
                            <a:noFill/>
                          </a:ln>
                          <a:solidFill>
                            <a:srgbClr val="E3051B"/>
                          </a:solidFill>
                          <a:effectLst/>
                          <a:uLnTx/>
                          <a:uFillTx/>
                          <a:latin typeface="+mn-lt"/>
                          <a:ea typeface="+mn-ea"/>
                          <a:cs typeface="+mn-cs"/>
                        </a:rPr>
                        <a:t>-X-</a:t>
                      </a:r>
                      <a:r>
                        <a:rPr kumimoji="0" lang="de-DE" sz="800" b="0" i="0" u="none" strike="noStrike" kern="1200" cap="none" spc="0" normalizeH="0" baseline="0" noProof="0" dirty="0">
                          <a:ln>
                            <a:noFill/>
                          </a:ln>
                          <a:solidFill>
                            <a:srgbClr val="3C3C3B"/>
                          </a:solidFill>
                          <a:effectLst/>
                          <a:uLnTx/>
                          <a:uFillTx/>
                          <a:latin typeface="+mn-lt"/>
                          <a:ea typeface="+mn-ea"/>
                          <a:cs typeface="+mn-cs"/>
                        </a:rPr>
                        <a:t>--5--------------------------------10</a:t>
                      </a:r>
                    </a:p>
                  </a:txBody>
                  <a:tcPr>
                    <a:solidFill>
                      <a:schemeClr val="bg2"/>
                    </a:solidFill>
                  </a:tcPr>
                </a:tc>
                <a:extLst>
                  <a:ext uri="{0D108BD9-81ED-4DB2-BD59-A6C34878D82A}">
                    <a16:rowId xmlns:a16="http://schemas.microsoft.com/office/drawing/2014/main" val="1899724635"/>
                  </a:ext>
                </a:extLst>
              </a:tr>
              <a:tr h="320221">
                <a:tc>
                  <a:txBody>
                    <a:bodyPr/>
                    <a:lstStyle/>
                    <a:p>
                      <a:r>
                        <a:rPr lang="de-DE" dirty="0">
                          <a:solidFill>
                            <a:srgbClr val="3C3C3B"/>
                          </a:solidFill>
                        </a:rPr>
                        <a:t>2.</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a:t>
                      </a:r>
                      <a:r>
                        <a:rPr kumimoji="0" lang="de-DE" sz="800" b="1" i="0" u="none" strike="noStrike" kern="1200" cap="none" spc="0" normalizeH="0" baseline="0" noProof="0" dirty="0">
                          <a:ln>
                            <a:noFill/>
                          </a:ln>
                          <a:solidFill>
                            <a:srgbClr val="E3051B"/>
                          </a:solidFill>
                          <a:effectLst/>
                          <a:uLnTx/>
                          <a:uFillTx/>
                          <a:latin typeface="+mn-lt"/>
                          <a:ea typeface="+mn-ea"/>
                          <a:cs typeface="+mn-cs"/>
                        </a:rPr>
                        <a:t>X</a:t>
                      </a:r>
                      <a:r>
                        <a:rPr kumimoji="0" lang="de-DE" sz="800" b="0" i="0" u="none" strike="noStrike" kern="1200" cap="none" spc="0" normalizeH="0" baseline="0" noProof="0" dirty="0">
                          <a:ln>
                            <a:noFill/>
                          </a:ln>
                          <a:solidFill>
                            <a:srgbClr val="3C3C3B"/>
                          </a:solidFill>
                          <a:effectLst/>
                          <a:uLnTx/>
                          <a:uFillTx/>
                          <a:latin typeface="+mn-lt"/>
                          <a:ea typeface="+mn-ea"/>
                          <a:cs typeface="+mn-cs"/>
                        </a:rPr>
                        <a:t>---------------10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a:t>
                      </a:r>
                      <a:r>
                        <a:rPr kumimoji="0" lang="de-DE" sz="800" b="1" i="0" u="none" strike="noStrike" kern="1200" cap="none" spc="0" normalizeH="0" baseline="0" noProof="0" dirty="0">
                          <a:ln>
                            <a:noFill/>
                          </a:ln>
                          <a:solidFill>
                            <a:srgbClr val="E3051B"/>
                          </a:solidFill>
                          <a:effectLst/>
                          <a:uLnTx/>
                          <a:uFillTx/>
                          <a:latin typeface="+mn-lt"/>
                          <a:ea typeface="+mn-ea"/>
                          <a:cs typeface="+mn-cs"/>
                        </a:rPr>
                        <a:t>X</a:t>
                      </a:r>
                      <a:r>
                        <a:rPr kumimoji="0" lang="de-DE" sz="800" b="0" i="0" u="none" strike="noStrike" kern="1200" cap="none" spc="0" normalizeH="0" baseline="0" noProof="0" dirty="0">
                          <a:ln>
                            <a:noFill/>
                          </a:ln>
                          <a:solidFill>
                            <a:srgbClr val="3C3C3B"/>
                          </a:solidFill>
                          <a:effectLst/>
                          <a:uLnTx/>
                          <a:uFillTx/>
                          <a:latin typeface="+mn-lt"/>
                          <a:ea typeface="+mn-ea"/>
                          <a:cs typeface="+mn-cs"/>
                        </a:rPr>
                        <a:t>---------------5-------------------------------10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a:t>
                      </a:r>
                      <a:r>
                        <a:rPr kumimoji="0" lang="de-DE" sz="800" b="1" i="0" u="none" strike="noStrike" kern="1200" cap="none" spc="0" normalizeH="0" baseline="0" noProof="0" dirty="0">
                          <a:ln>
                            <a:noFill/>
                          </a:ln>
                          <a:solidFill>
                            <a:srgbClr val="E3051B"/>
                          </a:solidFill>
                          <a:effectLst/>
                          <a:uLnTx/>
                          <a:uFillTx/>
                          <a:latin typeface="+mn-lt"/>
                          <a:ea typeface="+mn-ea"/>
                          <a:cs typeface="+mn-cs"/>
                        </a:rPr>
                        <a:t>X</a:t>
                      </a:r>
                      <a:r>
                        <a:rPr kumimoji="0" lang="de-DE" sz="800" b="0" i="0" u="none" strike="noStrike" kern="1200" cap="none" spc="0" normalizeH="0" baseline="0" noProof="0" dirty="0">
                          <a:ln>
                            <a:noFill/>
                          </a:ln>
                          <a:solidFill>
                            <a:srgbClr val="3C3C3B"/>
                          </a:solidFill>
                          <a:effectLst/>
                          <a:uLnTx/>
                          <a:uFillTx/>
                          <a:latin typeface="+mn-lt"/>
                          <a:ea typeface="+mn-ea"/>
                          <a:cs typeface="+mn-cs"/>
                        </a:rPr>
                        <a:t>---------------------10</a:t>
                      </a:r>
                    </a:p>
                  </a:txBody>
                  <a:tcPr>
                    <a:solidFill>
                      <a:schemeClr val="bg2"/>
                    </a:solidFill>
                  </a:tcPr>
                </a:tc>
                <a:extLst>
                  <a:ext uri="{0D108BD9-81ED-4DB2-BD59-A6C34878D82A}">
                    <a16:rowId xmlns:a16="http://schemas.microsoft.com/office/drawing/2014/main" val="1579520983"/>
                  </a:ext>
                </a:extLst>
              </a:tr>
              <a:tr h="320221">
                <a:tc>
                  <a:txBody>
                    <a:bodyPr/>
                    <a:lstStyle/>
                    <a:p>
                      <a:r>
                        <a:rPr lang="de-DE" dirty="0">
                          <a:solidFill>
                            <a:srgbClr val="3C3C3B"/>
                          </a:solidFill>
                        </a:rPr>
                        <a:t>3.</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1427882479"/>
                  </a:ext>
                </a:extLst>
              </a:tr>
              <a:tr h="320221">
                <a:tc>
                  <a:txBody>
                    <a:bodyPr/>
                    <a:lstStyle/>
                    <a:p>
                      <a:r>
                        <a:rPr lang="de-DE" dirty="0">
                          <a:solidFill>
                            <a:srgbClr val="3C3C3B"/>
                          </a:solidFill>
                        </a:rPr>
                        <a:t>4.</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3421944396"/>
                  </a:ext>
                </a:extLst>
              </a:tr>
              <a:tr h="320221">
                <a:tc>
                  <a:txBody>
                    <a:bodyPr/>
                    <a:lstStyle/>
                    <a:p>
                      <a:r>
                        <a:rPr lang="de-DE" dirty="0">
                          <a:solidFill>
                            <a:srgbClr val="3C3C3B"/>
                          </a:solidFill>
                        </a:rPr>
                        <a:t>5.</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1774197514"/>
                  </a:ext>
                </a:extLst>
              </a:tr>
              <a:tr h="320221">
                <a:tc>
                  <a:txBody>
                    <a:bodyPr/>
                    <a:lstStyle/>
                    <a:p>
                      <a:r>
                        <a:rPr lang="de-DE" dirty="0">
                          <a:solidFill>
                            <a:srgbClr val="3C3C3B"/>
                          </a:solidFill>
                        </a:rPr>
                        <a:t>6.</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151409411"/>
                  </a:ext>
                </a:extLst>
              </a:tr>
              <a:tr h="320221">
                <a:tc>
                  <a:txBody>
                    <a:bodyPr/>
                    <a:lstStyle/>
                    <a:p>
                      <a:r>
                        <a:rPr lang="de-DE" dirty="0">
                          <a:solidFill>
                            <a:srgbClr val="3C3C3B"/>
                          </a:solidFill>
                        </a:rPr>
                        <a:t>7.</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2746024989"/>
                  </a:ext>
                </a:extLst>
              </a:tr>
              <a:tr h="320221">
                <a:tc>
                  <a:txBody>
                    <a:bodyPr/>
                    <a:lstStyle/>
                    <a:p>
                      <a:r>
                        <a:rPr lang="de-DE" dirty="0">
                          <a:solidFill>
                            <a:srgbClr val="3C3C3B"/>
                          </a:solidFill>
                        </a:rPr>
                        <a:t>8.</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2869007391"/>
                  </a:ext>
                </a:extLst>
              </a:tr>
              <a:tr h="320221">
                <a:tc>
                  <a:txBody>
                    <a:bodyPr/>
                    <a:lstStyle/>
                    <a:p>
                      <a:r>
                        <a:rPr lang="de-DE" dirty="0">
                          <a:solidFill>
                            <a:srgbClr val="3C3C3B"/>
                          </a:solidFill>
                        </a:rPr>
                        <a:t>9.</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2273830539"/>
                  </a:ext>
                </a:extLst>
              </a:tr>
              <a:tr h="320221">
                <a:tc>
                  <a:txBody>
                    <a:bodyPr/>
                    <a:lstStyle/>
                    <a:p>
                      <a:r>
                        <a:rPr lang="de-DE" dirty="0">
                          <a:solidFill>
                            <a:srgbClr val="3C3C3B"/>
                          </a:solidFill>
                        </a:rPr>
                        <a:t>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3259510894"/>
                  </a:ext>
                </a:extLst>
              </a:tr>
              <a:tr h="320221">
                <a:tc>
                  <a:txBody>
                    <a:bodyPr/>
                    <a:lstStyle/>
                    <a:p>
                      <a:r>
                        <a:rPr lang="de-DE" dirty="0">
                          <a:solidFill>
                            <a:srgbClr val="3C3C3B"/>
                          </a:solidFill>
                        </a:rPr>
                        <a:t>11.</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C3C3B"/>
                          </a:solidFill>
                          <a:effectLst/>
                          <a:uLnTx/>
                          <a:uFillTx/>
                          <a:latin typeface="+mn-lt"/>
                          <a:ea typeface="+mn-ea"/>
                          <a:cs typeface="+mn-cs"/>
                        </a:rPr>
                        <a:t>1----------------------------5--------------------------------10</a:t>
                      </a:r>
                    </a:p>
                  </a:txBody>
                  <a:tcPr>
                    <a:solidFill>
                      <a:schemeClr val="bg2"/>
                    </a:solidFill>
                  </a:tcPr>
                </a:tc>
                <a:extLst>
                  <a:ext uri="{0D108BD9-81ED-4DB2-BD59-A6C34878D82A}">
                    <a16:rowId xmlns:a16="http://schemas.microsoft.com/office/drawing/2014/main" val="1428283172"/>
                  </a:ext>
                </a:extLst>
              </a:tr>
            </a:tbl>
          </a:graphicData>
        </a:graphic>
      </p:graphicFrame>
      <p:sp>
        <p:nvSpPr>
          <p:cNvPr id="8" name="Textfeld 7">
            <a:extLst>
              <a:ext uri="{FF2B5EF4-FFF2-40B4-BE49-F238E27FC236}">
                <a16:creationId xmlns:a16="http://schemas.microsoft.com/office/drawing/2014/main" id="{9BE8FB05-E09D-7853-0A82-6D874BFDEAF7}"/>
              </a:ext>
            </a:extLst>
          </p:cNvPr>
          <p:cNvSpPr txBox="1"/>
          <p:nvPr/>
        </p:nvSpPr>
        <p:spPr>
          <a:xfrm>
            <a:off x="320040" y="157282"/>
            <a:ext cx="7604760" cy="830997"/>
          </a:xfrm>
          <a:prstGeom prst="rect">
            <a:avLst/>
          </a:prstGeom>
          <a:noFill/>
        </p:spPr>
        <p:txBody>
          <a:bodyPr wrap="square">
            <a:spAutoFit/>
          </a:bodyPr>
          <a:lstStyle/>
          <a:p>
            <a:r>
              <a:rPr lang="de-DE" sz="1800" b="1" dirty="0">
                <a:solidFill>
                  <a:srgbClr val="E3051B"/>
                </a:solidFill>
                <a:latin typeface="+mj-lt"/>
              </a:rPr>
              <a:t>Kann ich mich persönlich mit den Forderungen der IG Metall identifizieren und der Belegschaft gegenüber vertreten?  </a:t>
            </a:r>
          </a:p>
          <a:p>
            <a:r>
              <a:rPr lang="de-DE" sz="1200" b="1" dirty="0">
                <a:latin typeface="+mj-lt"/>
              </a:rPr>
              <a:t>Beispiel für eine Visualisierung z.B.  Metaplan-Wand: Skalierungsfrage von 1 (sehr gut)…bis..10 (sehr schlecht)</a:t>
            </a:r>
          </a:p>
        </p:txBody>
      </p:sp>
    </p:spTree>
    <p:extLst>
      <p:ext uri="{BB962C8B-B14F-4D97-AF65-F5344CB8AC3E}">
        <p14:creationId xmlns:p14="http://schemas.microsoft.com/office/powerpoint/2010/main" val="183271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4CAA5-1953-08A0-C8A2-39B543375C0E}"/>
              </a:ext>
            </a:extLst>
          </p:cNvPr>
          <p:cNvSpPr>
            <a:spLocks noGrp="1"/>
          </p:cNvSpPr>
          <p:nvPr>
            <p:ph type="title"/>
          </p:nvPr>
        </p:nvSpPr>
        <p:spPr>
          <a:xfrm>
            <a:off x="494663" y="668736"/>
            <a:ext cx="5706111" cy="719138"/>
          </a:xfrm>
        </p:spPr>
        <p:txBody>
          <a:bodyPr/>
          <a:lstStyle/>
          <a:p>
            <a:r>
              <a:rPr lang="de-DE" sz="2400" dirty="0"/>
              <a:t>Auswertung im Plenum | Diskussion</a:t>
            </a:r>
          </a:p>
        </p:txBody>
      </p:sp>
      <p:pic>
        <p:nvPicPr>
          <p:cNvPr id="6" name="Grafik 5">
            <a:extLst>
              <a:ext uri="{FF2B5EF4-FFF2-40B4-BE49-F238E27FC236}">
                <a16:creationId xmlns:a16="http://schemas.microsoft.com/office/drawing/2014/main" id="{70470979-7579-D263-1F4B-115206255C3C}"/>
              </a:ext>
            </a:extLst>
          </p:cNvPr>
          <p:cNvPicPr>
            <a:picLocks noChangeAspect="1"/>
          </p:cNvPicPr>
          <p:nvPr/>
        </p:nvPicPr>
        <p:blipFill>
          <a:blip r:embed="rId3"/>
          <a:stretch>
            <a:fillRect/>
          </a:stretch>
        </p:blipFill>
        <p:spPr>
          <a:xfrm>
            <a:off x="2880335" y="1727414"/>
            <a:ext cx="4805300" cy="1815885"/>
          </a:xfrm>
          <a:prstGeom prst="rect">
            <a:avLst/>
          </a:prstGeom>
        </p:spPr>
      </p:pic>
    </p:spTree>
    <p:extLst>
      <p:ext uri="{BB962C8B-B14F-4D97-AF65-F5344CB8AC3E}">
        <p14:creationId xmlns:p14="http://schemas.microsoft.com/office/powerpoint/2010/main" val="2850420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B39CA-43A7-711D-7F53-A21C9C00FF3D}"/>
              </a:ext>
            </a:extLst>
          </p:cNvPr>
          <p:cNvSpPr>
            <a:spLocks noGrp="1"/>
          </p:cNvSpPr>
          <p:nvPr>
            <p:ph type="title"/>
          </p:nvPr>
        </p:nvSpPr>
        <p:spPr>
          <a:xfrm>
            <a:off x="314141" y="542679"/>
            <a:ext cx="7777164" cy="553910"/>
          </a:xfrm>
        </p:spPr>
        <p:txBody>
          <a:bodyPr/>
          <a:lstStyle/>
          <a:p>
            <a:r>
              <a:rPr lang="de-DE" sz="2400" dirty="0"/>
              <a:t>Vor Ort ins handeln zu kommen </a:t>
            </a:r>
            <a:br>
              <a:rPr lang="de-DE" dirty="0"/>
            </a:br>
            <a:r>
              <a:rPr lang="de-DE" sz="1200" b="0" dirty="0">
                <a:solidFill>
                  <a:schemeClr val="tx1"/>
                </a:solidFill>
              </a:rPr>
              <a:t>Phase II. Arbeitsgruppenphase + Vorstellung im Plenum</a:t>
            </a:r>
            <a:br>
              <a:rPr lang="de-DE" dirty="0"/>
            </a:br>
            <a:endParaRPr lang="de-DE" sz="1200" dirty="0">
              <a:solidFill>
                <a:schemeClr val="tx1"/>
              </a:solidFill>
            </a:endParaRPr>
          </a:p>
        </p:txBody>
      </p:sp>
      <p:cxnSp>
        <p:nvCxnSpPr>
          <p:cNvPr id="13" name="Gerader Verbinder 12">
            <a:extLst>
              <a:ext uri="{FF2B5EF4-FFF2-40B4-BE49-F238E27FC236}">
                <a16:creationId xmlns:a16="http://schemas.microsoft.com/office/drawing/2014/main" id="{F4AAEAE8-D8D5-2E54-9DF4-86378BF33731}"/>
              </a:ext>
            </a:extLst>
          </p:cNvPr>
          <p:cNvCxnSpPr>
            <a:cxnSpLocks/>
          </p:cNvCxnSpPr>
          <p:nvPr/>
        </p:nvCxnSpPr>
        <p:spPr>
          <a:xfrm>
            <a:off x="4139406" y="1301262"/>
            <a:ext cx="0" cy="312126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6BC8C740-A0FE-EB84-FA6C-5F7D790A1943}"/>
              </a:ext>
            </a:extLst>
          </p:cNvPr>
          <p:cNvCxnSpPr>
            <a:cxnSpLocks/>
          </p:cNvCxnSpPr>
          <p:nvPr/>
        </p:nvCxnSpPr>
        <p:spPr>
          <a:xfrm flipH="1">
            <a:off x="967154" y="2737339"/>
            <a:ext cx="647113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9" name="Pfeil: nach links gekrümmt 18">
            <a:extLst>
              <a:ext uri="{FF2B5EF4-FFF2-40B4-BE49-F238E27FC236}">
                <a16:creationId xmlns:a16="http://schemas.microsoft.com/office/drawing/2014/main" id="{18D3D634-BDD9-633D-1661-1BA2D71C51BB}"/>
              </a:ext>
            </a:extLst>
          </p:cNvPr>
          <p:cNvSpPr/>
          <p:nvPr/>
        </p:nvSpPr>
        <p:spPr>
          <a:xfrm rot="5400000">
            <a:off x="3862450" y="2145321"/>
            <a:ext cx="553910" cy="1116623"/>
          </a:xfrm>
          <a:prstGeom prst="curvedLef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Textfeld 19">
            <a:extLst>
              <a:ext uri="{FF2B5EF4-FFF2-40B4-BE49-F238E27FC236}">
                <a16:creationId xmlns:a16="http://schemas.microsoft.com/office/drawing/2014/main" id="{E20EE4EA-0435-C73B-52F7-11146C0F30D7}"/>
              </a:ext>
            </a:extLst>
          </p:cNvPr>
          <p:cNvSpPr txBox="1"/>
          <p:nvPr/>
        </p:nvSpPr>
        <p:spPr>
          <a:xfrm>
            <a:off x="4850115" y="1316463"/>
            <a:ext cx="3323059" cy="1246495"/>
          </a:xfrm>
          <a:prstGeom prst="rect">
            <a:avLst/>
          </a:prstGeom>
          <a:noFill/>
        </p:spPr>
        <p:txBody>
          <a:bodyPr wrap="square" lIns="0" tIns="0" rIns="0" bIns="0" rtlCol="0">
            <a:spAutoFit/>
          </a:bodyPr>
          <a:lstStyle/>
          <a:p>
            <a:pPr marL="342900" indent="-342900">
              <a:buAutoNum type="arabicPeriod"/>
            </a:pPr>
            <a:r>
              <a:rPr lang="de-DE" dirty="0"/>
              <a:t>Darüber bin ich froh, wenn ich an unsere bisherigen gewerkschaftlichen Erfolge in meinen Betrieb/ vor Ort denke:</a:t>
            </a:r>
          </a:p>
          <a:p>
            <a:pPr marL="628650" lvl="1" indent="-285750">
              <a:buFont typeface="Arial"/>
              <a:buChar char="•"/>
            </a:pPr>
            <a:r>
              <a:rPr lang="de-DE" dirty="0"/>
              <a:t>…</a:t>
            </a:r>
          </a:p>
          <a:p>
            <a:pPr marL="628650" lvl="1" indent="-285750">
              <a:buFont typeface="Arial"/>
              <a:buChar char="•"/>
            </a:pPr>
            <a:r>
              <a:rPr lang="de-DE" dirty="0"/>
              <a:t>…</a:t>
            </a:r>
          </a:p>
          <a:p>
            <a:pPr marL="628650" lvl="1" indent="-285750">
              <a:buFont typeface="Arial"/>
              <a:buChar char="•"/>
            </a:pPr>
            <a:r>
              <a:rPr lang="de-DE" dirty="0"/>
              <a:t>…</a:t>
            </a:r>
          </a:p>
        </p:txBody>
      </p:sp>
      <p:sp>
        <p:nvSpPr>
          <p:cNvPr id="21" name="Textfeld 20">
            <a:extLst>
              <a:ext uri="{FF2B5EF4-FFF2-40B4-BE49-F238E27FC236}">
                <a16:creationId xmlns:a16="http://schemas.microsoft.com/office/drawing/2014/main" id="{7E249B72-D578-233F-3AFB-6BC8032BD2F1}"/>
              </a:ext>
            </a:extLst>
          </p:cNvPr>
          <p:cNvSpPr txBox="1"/>
          <p:nvPr/>
        </p:nvSpPr>
        <p:spPr>
          <a:xfrm>
            <a:off x="1075179" y="3146686"/>
            <a:ext cx="2910246" cy="1454244"/>
          </a:xfrm>
          <a:prstGeom prst="rect">
            <a:avLst/>
          </a:prstGeom>
          <a:noFill/>
        </p:spPr>
        <p:txBody>
          <a:bodyPr wrap="square" lIns="0" tIns="0" rIns="0" bIns="0" rtlCol="0">
            <a:spAutoFit/>
          </a:bodyPr>
          <a:lstStyle/>
          <a:p>
            <a:pPr marL="342900" indent="-342900">
              <a:buFont typeface="+mj-lt"/>
              <a:buAutoNum type="arabicPeriod" startAt="3"/>
            </a:pPr>
            <a:r>
              <a:rPr lang="de-DE" dirty="0"/>
              <a:t>Das stört mich bei dem Umgang der IG Metall mit diesem Themen-</a:t>
            </a:r>
            <a:r>
              <a:rPr lang="de-DE" dirty="0" err="1"/>
              <a:t>schwerpunkt</a:t>
            </a:r>
            <a:r>
              <a:rPr lang="de-DE" dirty="0"/>
              <a:t>:</a:t>
            </a:r>
          </a:p>
          <a:p>
            <a:pPr marL="685800" lvl="1" indent="-342900">
              <a:buFont typeface="Arial"/>
              <a:buChar char="•"/>
            </a:pPr>
            <a:r>
              <a:rPr lang="de-DE" dirty="0"/>
              <a:t>….</a:t>
            </a:r>
          </a:p>
          <a:p>
            <a:pPr marL="685800" lvl="1" indent="-342900">
              <a:buFont typeface="Arial"/>
              <a:buChar char="•"/>
            </a:pPr>
            <a:r>
              <a:rPr lang="de-DE" dirty="0"/>
              <a:t>…</a:t>
            </a:r>
          </a:p>
          <a:p>
            <a:pPr marL="685800" lvl="1" indent="-342900">
              <a:buFont typeface="Arial"/>
              <a:buChar char="•"/>
            </a:pPr>
            <a:r>
              <a:rPr lang="de-DE" dirty="0"/>
              <a:t>…</a:t>
            </a:r>
          </a:p>
          <a:p>
            <a:pPr marL="342900" indent="-342900">
              <a:buAutoNum type="arabicPeriod" startAt="3"/>
            </a:pPr>
            <a:endParaRPr lang="de-DE" dirty="0"/>
          </a:p>
        </p:txBody>
      </p:sp>
      <p:sp>
        <p:nvSpPr>
          <p:cNvPr id="22" name="Textfeld 21">
            <a:extLst>
              <a:ext uri="{FF2B5EF4-FFF2-40B4-BE49-F238E27FC236}">
                <a16:creationId xmlns:a16="http://schemas.microsoft.com/office/drawing/2014/main" id="{41F50998-DCB4-A374-09B0-7A8B2427C3CF}"/>
              </a:ext>
            </a:extLst>
          </p:cNvPr>
          <p:cNvSpPr txBox="1"/>
          <p:nvPr/>
        </p:nvSpPr>
        <p:spPr>
          <a:xfrm>
            <a:off x="4850116" y="3169884"/>
            <a:ext cx="2910246" cy="1454244"/>
          </a:xfrm>
          <a:prstGeom prst="rect">
            <a:avLst/>
          </a:prstGeom>
          <a:noFill/>
        </p:spPr>
        <p:txBody>
          <a:bodyPr wrap="square" lIns="0" tIns="0" rIns="0" bIns="0" rtlCol="0">
            <a:spAutoFit/>
          </a:bodyPr>
          <a:lstStyle/>
          <a:p>
            <a:pPr marL="342900" indent="-342900">
              <a:buFont typeface="+mj-lt"/>
              <a:buAutoNum type="arabicPeriod" startAt="2"/>
            </a:pPr>
            <a:r>
              <a:rPr lang="de-DE" dirty="0"/>
              <a:t>Das kann ich persönlich oder wir vor Ort dazu beitragen, um das Thema mehr zu unseren Gunsten zu beeinflussen:</a:t>
            </a:r>
          </a:p>
          <a:p>
            <a:pPr marL="685800" lvl="1" indent="-342900">
              <a:buFont typeface="Arial"/>
              <a:buChar char="•"/>
            </a:pPr>
            <a:r>
              <a:rPr lang="de-DE" dirty="0"/>
              <a:t>….</a:t>
            </a:r>
          </a:p>
          <a:p>
            <a:pPr marL="685800" lvl="1" indent="-342900">
              <a:buFont typeface="Arial"/>
              <a:buChar char="•"/>
            </a:pPr>
            <a:r>
              <a:rPr lang="de-DE" dirty="0"/>
              <a:t>…</a:t>
            </a:r>
          </a:p>
          <a:p>
            <a:pPr marL="685800" lvl="1" indent="-342900">
              <a:buFont typeface="Arial"/>
              <a:buChar char="•"/>
            </a:pPr>
            <a:r>
              <a:rPr lang="de-DE" dirty="0"/>
              <a:t>…</a:t>
            </a:r>
          </a:p>
        </p:txBody>
      </p:sp>
      <p:sp>
        <p:nvSpPr>
          <p:cNvPr id="23" name="Textfeld 22">
            <a:extLst>
              <a:ext uri="{FF2B5EF4-FFF2-40B4-BE49-F238E27FC236}">
                <a16:creationId xmlns:a16="http://schemas.microsoft.com/office/drawing/2014/main" id="{6AA6A8B9-AEB5-E4F4-D720-E08EF77BEA7E}"/>
              </a:ext>
            </a:extLst>
          </p:cNvPr>
          <p:cNvSpPr txBox="1"/>
          <p:nvPr/>
        </p:nvSpPr>
        <p:spPr>
          <a:xfrm>
            <a:off x="1075178" y="1322099"/>
            <a:ext cx="2986279" cy="1038746"/>
          </a:xfrm>
          <a:prstGeom prst="rect">
            <a:avLst/>
          </a:prstGeom>
          <a:noFill/>
        </p:spPr>
        <p:txBody>
          <a:bodyPr wrap="square" lIns="0" tIns="0" rIns="0" bIns="0" rtlCol="0">
            <a:spAutoFit/>
          </a:bodyPr>
          <a:lstStyle/>
          <a:p>
            <a:pPr marL="342900" indent="-342900">
              <a:buFont typeface="+mj-lt"/>
              <a:buAutoNum type="arabicPeriod" startAt="4"/>
            </a:pPr>
            <a:r>
              <a:rPr lang="de-DE" dirty="0"/>
              <a:t>Das hilft mir, um im Betrieb / vor Ort noch besser ins Handeln zu kommen:</a:t>
            </a:r>
          </a:p>
          <a:p>
            <a:pPr marL="628650" lvl="1" indent="-285750">
              <a:buFont typeface="Arial"/>
              <a:buChar char="•"/>
            </a:pPr>
            <a:r>
              <a:rPr lang="de-DE" dirty="0"/>
              <a:t>	…</a:t>
            </a:r>
          </a:p>
          <a:p>
            <a:pPr marL="628650" lvl="1" indent="-285750">
              <a:buFont typeface="Arial"/>
              <a:buChar char="•"/>
            </a:pPr>
            <a:r>
              <a:rPr lang="de-DE" dirty="0"/>
              <a:t>…</a:t>
            </a:r>
          </a:p>
          <a:p>
            <a:pPr marL="628650" lvl="1" indent="-285750">
              <a:buFont typeface="Arial"/>
              <a:buChar char="•"/>
            </a:pPr>
            <a:r>
              <a:rPr lang="de-DE" dirty="0"/>
              <a:t>…</a:t>
            </a:r>
          </a:p>
        </p:txBody>
      </p:sp>
    </p:spTree>
    <p:extLst>
      <p:ext uri="{BB962C8B-B14F-4D97-AF65-F5344CB8AC3E}">
        <p14:creationId xmlns:p14="http://schemas.microsoft.com/office/powerpoint/2010/main" val="2957622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4CAA5-1953-08A0-C8A2-39B543375C0E}"/>
              </a:ext>
            </a:extLst>
          </p:cNvPr>
          <p:cNvSpPr>
            <a:spLocks noGrp="1"/>
          </p:cNvSpPr>
          <p:nvPr>
            <p:ph type="title"/>
          </p:nvPr>
        </p:nvSpPr>
        <p:spPr>
          <a:xfrm>
            <a:off x="494664" y="668736"/>
            <a:ext cx="5506086" cy="719138"/>
          </a:xfrm>
        </p:spPr>
        <p:txBody>
          <a:bodyPr/>
          <a:lstStyle/>
          <a:p>
            <a:r>
              <a:rPr lang="de-DE" sz="2400" dirty="0"/>
              <a:t>Auswertung im Plenum | Diskussion</a:t>
            </a:r>
          </a:p>
        </p:txBody>
      </p:sp>
      <p:pic>
        <p:nvPicPr>
          <p:cNvPr id="6" name="Grafik 5">
            <a:extLst>
              <a:ext uri="{FF2B5EF4-FFF2-40B4-BE49-F238E27FC236}">
                <a16:creationId xmlns:a16="http://schemas.microsoft.com/office/drawing/2014/main" id="{70470979-7579-D263-1F4B-115206255C3C}"/>
              </a:ext>
            </a:extLst>
          </p:cNvPr>
          <p:cNvPicPr>
            <a:picLocks noChangeAspect="1"/>
          </p:cNvPicPr>
          <p:nvPr/>
        </p:nvPicPr>
        <p:blipFill>
          <a:blip r:embed="rId3"/>
          <a:stretch>
            <a:fillRect/>
          </a:stretch>
        </p:blipFill>
        <p:spPr>
          <a:xfrm>
            <a:off x="2880335" y="1727414"/>
            <a:ext cx="4805300" cy="1815885"/>
          </a:xfrm>
          <a:prstGeom prst="rect">
            <a:avLst/>
          </a:prstGeom>
        </p:spPr>
      </p:pic>
    </p:spTree>
    <p:extLst>
      <p:ext uri="{BB962C8B-B14F-4D97-AF65-F5344CB8AC3E}">
        <p14:creationId xmlns:p14="http://schemas.microsoft.com/office/powerpoint/2010/main" val="283789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1BD6D-3030-196E-7C5B-2993A0F37C9B}"/>
              </a:ext>
            </a:extLst>
          </p:cNvPr>
          <p:cNvSpPr>
            <a:spLocks noGrp="1"/>
          </p:cNvSpPr>
          <p:nvPr>
            <p:ph type="title"/>
          </p:nvPr>
        </p:nvSpPr>
        <p:spPr>
          <a:xfrm>
            <a:off x="526778" y="616663"/>
            <a:ext cx="7777164" cy="719138"/>
          </a:xfrm>
        </p:spPr>
        <p:txBody>
          <a:bodyPr/>
          <a:lstStyle/>
          <a:p>
            <a:r>
              <a:rPr lang="de-DE" sz="2400" dirty="0"/>
              <a:t>„Wie geht es nach dem Workshop weiter?</a:t>
            </a:r>
          </a:p>
        </p:txBody>
      </p:sp>
      <p:sp>
        <p:nvSpPr>
          <p:cNvPr id="3" name="Fußzeilenplatzhalter 2">
            <a:extLst>
              <a:ext uri="{FF2B5EF4-FFF2-40B4-BE49-F238E27FC236}">
                <a16:creationId xmlns:a16="http://schemas.microsoft.com/office/drawing/2014/main" id="{DEB7FCBE-AAA8-1F99-2BDF-81291E2C3A62}"/>
              </a:ext>
            </a:extLst>
          </p:cNvPr>
          <p:cNvSpPr>
            <a:spLocks noGrp="1"/>
          </p:cNvSpPr>
          <p:nvPr>
            <p:ph type="ftr" sz="quarter" idx="4294967295"/>
          </p:nvPr>
        </p:nvSpPr>
        <p:spPr>
          <a:xfrm>
            <a:off x="2702180" y="2674572"/>
            <a:ext cx="1174115" cy="216000"/>
          </a:xfrm>
          <a:prstGeom prst="rect">
            <a:avLst/>
          </a:prstGeom>
        </p:spPr>
        <p:txBody>
          <a:bodyPr/>
          <a:lstStyle/>
          <a:p>
            <a:r>
              <a:rPr lang="de-DE" b="1" dirty="0"/>
              <a:t>11-Punkte-Programm</a:t>
            </a:r>
          </a:p>
        </p:txBody>
      </p:sp>
      <p:sp>
        <p:nvSpPr>
          <p:cNvPr id="7" name="Textfeld 6">
            <a:extLst>
              <a:ext uri="{FF2B5EF4-FFF2-40B4-BE49-F238E27FC236}">
                <a16:creationId xmlns:a16="http://schemas.microsoft.com/office/drawing/2014/main" id="{2611E20F-3236-7B09-1D72-542C4DA0B890}"/>
              </a:ext>
            </a:extLst>
          </p:cNvPr>
          <p:cNvSpPr txBox="1"/>
          <p:nvPr/>
        </p:nvSpPr>
        <p:spPr>
          <a:xfrm>
            <a:off x="198275" y="879728"/>
            <a:ext cx="5501640" cy="276999"/>
          </a:xfrm>
          <a:prstGeom prst="rect">
            <a:avLst/>
          </a:prstGeom>
          <a:noFill/>
        </p:spPr>
        <p:txBody>
          <a:bodyPr wrap="square">
            <a:spAutoFit/>
          </a:bodyPr>
          <a:lstStyle/>
          <a:p>
            <a:pPr lvl="1"/>
            <a:r>
              <a:rPr lang="de-DE" sz="1200" dirty="0"/>
              <a:t>Anschlussfähigkeit in die gewerkschaftliche Arbeit vor Ort schaffen</a:t>
            </a:r>
          </a:p>
        </p:txBody>
      </p:sp>
      <p:pic>
        <p:nvPicPr>
          <p:cNvPr id="9" name="Grafik 8" descr="Ein Bild, das Entwurf, Symbol enthält.&#10;&#10;Automatisch generierte Beschreibung">
            <a:extLst>
              <a:ext uri="{FF2B5EF4-FFF2-40B4-BE49-F238E27FC236}">
                <a16:creationId xmlns:a16="http://schemas.microsoft.com/office/drawing/2014/main" id="{3FF5A487-9FEA-2B83-621A-40065445BAEA}"/>
              </a:ext>
            </a:extLst>
          </p:cNvPr>
          <p:cNvPicPr>
            <a:picLocks noChangeAspect="1"/>
          </p:cNvPicPr>
          <p:nvPr/>
        </p:nvPicPr>
        <p:blipFill>
          <a:blip r:embed="rId3"/>
          <a:stretch>
            <a:fillRect/>
          </a:stretch>
        </p:blipFill>
        <p:spPr>
          <a:xfrm>
            <a:off x="3692956" y="2532975"/>
            <a:ext cx="914479" cy="1099347"/>
          </a:xfrm>
          <a:prstGeom prst="rect">
            <a:avLst/>
          </a:prstGeom>
        </p:spPr>
      </p:pic>
      <p:pic>
        <p:nvPicPr>
          <p:cNvPr id="11" name="Grafik 10" descr="Ein Bild, das Entwurf, Clipart, Zeichnung, Grafiken enthält.&#10;&#10;Automatisch generierte Beschreibung">
            <a:extLst>
              <a:ext uri="{FF2B5EF4-FFF2-40B4-BE49-F238E27FC236}">
                <a16:creationId xmlns:a16="http://schemas.microsoft.com/office/drawing/2014/main" id="{35ABDB3C-B78B-4A9C-879A-DBBC298AE90E}"/>
              </a:ext>
            </a:extLst>
          </p:cNvPr>
          <p:cNvPicPr>
            <a:picLocks noChangeAspect="1"/>
          </p:cNvPicPr>
          <p:nvPr/>
        </p:nvPicPr>
        <p:blipFill>
          <a:blip r:embed="rId4"/>
          <a:stretch>
            <a:fillRect/>
          </a:stretch>
        </p:blipFill>
        <p:spPr>
          <a:xfrm>
            <a:off x="1319022" y="2890572"/>
            <a:ext cx="1373908" cy="1483500"/>
          </a:xfrm>
          <a:prstGeom prst="rect">
            <a:avLst/>
          </a:prstGeom>
        </p:spPr>
      </p:pic>
      <p:pic>
        <p:nvPicPr>
          <p:cNvPr id="13" name="Grafik 12" descr="Ein Bild, das Entwurf, Kreis, Design enthält.&#10;&#10;Automatisch generierte Beschreibung">
            <a:extLst>
              <a:ext uri="{FF2B5EF4-FFF2-40B4-BE49-F238E27FC236}">
                <a16:creationId xmlns:a16="http://schemas.microsoft.com/office/drawing/2014/main" id="{0F403750-FE0E-3A53-1177-F34B94B1AE29}"/>
              </a:ext>
            </a:extLst>
          </p:cNvPr>
          <p:cNvPicPr>
            <a:picLocks noChangeAspect="1"/>
          </p:cNvPicPr>
          <p:nvPr/>
        </p:nvPicPr>
        <p:blipFill>
          <a:blip r:embed="rId5"/>
          <a:stretch>
            <a:fillRect/>
          </a:stretch>
        </p:blipFill>
        <p:spPr>
          <a:xfrm>
            <a:off x="1936032" y="3557270"/>
            <a:ext cx="2372640" cy="899008"/>
          </a:xfrm>
          <a:prstGeom prst="rect">
            <a:avLst/>
          </a:prstGeom>
        </p:spPr>
      </p:pic>
      <p:pic>
        <p:nvPicPr>
          <p:cNvPr id="15" name="Grafik 14" descr="Straße Silhouette">
            <a:extLst>
              <a:ext uri="{FF2B5EF4-FFF2-40B4-BE49-F238E27FC236}">
                <a16:creationId xmlns:a16="http://schemas.microsoft.com/office/drawing/2014/main" id="{53762817-08F0-483F-F947-4575A964B4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28695" y="2122487"/>
            <a:ext cx="1923235" cy="1923235"/>
          </a:xfrm>
          <a:prstGeom prst="rect">
            <a:avLst/>
          </a:prstGeom>
        </p:spPr>
      </p:pic>
      <p:pic>
        <p:nvPicPr>
          <p:cNvPr id="17" name="Grafik 16" descr="Fabrik Silhouette">
            <a:extLst>
              <a:ext uri="{FF2B5EF4-FFF2-40B4-BE49-F238E27FC236}">
                <a16:creationId xmlns:a16="http://schemas.microsoft.com/office/drawing/2014/main" id="{980B75A0-3EEA-C135-EE58-CE06288D4C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7163" y="1431628"/>
            <a:ext cx="914400" cy="914400"/>
          </a:xfrm>
          <a:prstGeom prst="rect">
            <a:avLst/>
          </a:prstGeom>
        </p:spPr>
      </p:pic>
      <p:pic>
        <p:nvPicPr>
          <p:cNvPr id="18" name="Grafik 17">
            <a:extLst>
              <a:ext uri="{FF2B5EF4-FFF2-40B4-BE49-F238E27FC236}">
                <a16:creationId xmlns:a16="http://schemas.microsoft.com/office/drawing/2014/main" id="{DAE852E8-50C9-88F0-6DBF-C4E5F5EF4B6F}"/>
              </a:ext>
            </a:extLst>
          </p:cNvPr>
          <p:cNvPicPr>
            <a:picLocks noChangeAspect="1"/>
          </p:cNvPicPr>
          <p:nvPr/>
        </p:nvPicPr>
        <p:blipFill>
          <a:blip r:embed="rId10"/>
          <a:stretch>
            <a:fillRect/>
          </a:stretch>
        </p:blipFill>
        <p:spPr>
          <a:xfrm>
            <a:off x="6105758" y="2457816"/>
            <a:ext cx="914479" cy="914479"/>
          </a:xfrm>
          <a:prstGeom prst="rect">
            <a:avLst/>
          </a:prstGeom>
        </p:spPr>
      </p:pic>
      <p:pic>
        <p:nvPicPr>
          <p:cNvPr id="19" name="Grafik 18">
            <a:extLst>
              <a:ext uri="{FF2B5EF4-FFF2-40B4-BE49-F238E27FC236}">
                <a16:creationId xmlns:a16="http://schemas.microsoft.com/office/drawing/2014/main" id="{A6EF080B-C135-945F-890A-E8B7E551DE94}"/>
              </a:ext>
            </a:extLst>
          </p:cNvPr>
          <p:cNvPicPr>
            <a:picLocks noChangeAspect="1"/>
          </p:cNvPicPr>
          <p:nvPr/>
        </p:nvPicPr>
        <p:blipFill>
          <a:blip r:embed="rId10"/>
          <a:stretch>
            <a:fillRect/>
          </a:stretch>
        </p:blipFill>
        <p:spPr>
          <a:xfrm>
            <a:off x="5900653" y="1709806"/>
            <a:ext cx="914479" cy="914479"/>
          </a:xfrm>
          <a:prstGeom prst="rect">
            <a:avLst/>
          </a:prstGeom>
        </p:spPr>
      </p:pic>
      <p:pic>
        <p:nvPicPr>
          <p:cNvPr id="20" name="Grafik 19">
            <a:extLst>
              <a:ext uri="{FF2B5EF4-FFF2-40B4-BE49-F238E27FC236}">
                <a16:creationId xmlns:a16="http://schemas.microsoft.com/office/drawing/2014/main" id="{437D49DF-CD5B-9D99-2D5B-DC689973D932}"/>
              </a:ext>
            </a:extLst>
          </p:cNvPr>
          <p:cNvPicPr>
            <a:picLocks noChangeAspect="1"/>
          </p:cNvPicPr>
          <p:nvPr/>
        </p:nvPicPr>
        <p:blipFill>
          <a:blip r:embed="rId11"/>
          <a:stretch>
            <a:fillRect/>
          </a:stretch>
        </p:blipFill>
        <p:spPr>
          <a:xfrm>
            <a:off x="6741117" y="1315053"/>
            <a:ext cx="1118690" cy="1256697"/>
          </a:xfrm>
          <a:prstGeom prst="rect">
            <a:avLst/>
          </a:prstGeom>
        </p:spPr>
      </p:pic>
      <p:pic>
        <p:nvPicPr>
          <p:cNvPr id="22" name="Grafik 21" descr="Haus Silhouette">
            <a:extLst>
              <a:ext uri="{FF2B5EF4-FFF2-40B4-BE49-F238E27FC236}">
                <a16:creationId xmlns:a16="http://schemas.microsoft.com/office/drawing/2014/main" id="{F76DC1EB-3404-3E7F-8AA0-BC7AD9C323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38066" y="1104389"/>
            <a:ext cx="744177" cy="744177"/>
          </a:xfrm>
          <a:prstGeom prst="rect">
            <a:avLst/>
          </a:prstGeom>
        </p:spPr>
      </p:pic>
      <p:pic>
        <p:nvPicPr>
          <p:cNvPr id="24" name="Grafik 23" descr="Ein Bild, das Symbol, Schrift, Grafiken, Logo enthält.&#10;&#10;Automatisch generierte Beschreibung">
            <a:extLst>
              <a:ext uri="{FF2B5EF4-FFF2-40B4-BE49-F238E27FC236}">
                <a16:creationId xmlns:a16="http://schemas.microsoft.com/office/drawing/2014/main" id="{412368D9-5DEB-A3EF-5BA2-68330FB2DD49}"/>
              </a:ext>
            </a:extLst>
          </p:cNvPr>
          <p:cNvPicPr>
            <a:picLocks noChangeAspect="1"/>
          </p:cNvPicPr>
          <p:nvPr/>
        </p:nvPicPr>
        <p:blipFill>
          <a:blip r:embed="rId14"/>
          <a:stretch>
            <a:fillRect/>
          </a:stretch>
        </p:blipFill>
        <p:spPr>
          <a:xfrm>
            <a:off x="6038763" y="1368593"/>
            <a:ext cx="133989" cy="133989"/>
          </a:xfrm>
          <a:prstGeom prst="rect">
            <a:avLst/>
          </a:prstGeom>
        </p:spPr>
      </p:pic>
    </p:spTree>
    <p:extLst>
      <p:ext uri="{BB962C8B-B14F-4D97-AF65-F5344CB8AC3E}">
        <p14:creationId xmlns:p14="http://schemas.microsoft.com/office/powerpoint/2010/main" val="2565550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0BA7B-D144-52EE-1858-9F52DA45623A}"/>
              </a:ext>
            </a:extLst>
          </p:cNvPr>
          <p:cNvSpPr>
            <a:spLocks noGrp="1"/>
          </p:cNvSpPr>
          <p:nvPr>
            <p:ph type="title"/>
          </p:nvPr>
        </p:nvSpPr>
        <p:spPr>
          <a:xfrm>
            <a:off x="250824" y="525689"/>
            <a:ext cx="4177159" cy="720342"/>
          </a:xfrm>
        </p:spPr>
        <p:txBody>
          <a:bodyPr/>
          <a:lstStyle/>
          <a:p>
            <a:r>
              <a:rPr lang="de-DE" dirty="0"/>
              <a:t>Was wird gebraucht?</a:t>
            </a:r>
          </a:p>
        </p:txBody>
      </p:sp>
      <p:sp>
        <p:nvSpPr>
          <p:cNvPr id="4" name="Foliennummernplatzhalter 3">
            <a:extLst>
              <a:ext uri="{FF2B5EF4-FFF2-40B4-BE49-F238E27FC236}">
                <a16:creationId xmlns:a16="http://schemas.microsoft.com/office/drawing/2014/main" id="{74593598-DE07-19DD-87D6-50DA0D4E7CE6}"/>
              </a:ext>
            </a:extLst>
          </p:cNvPr>
          <p:cNvSpPr>
            <a:spLocks noGrp="1"/>
          </p:cNvSpPr>
          <p:nvPr>
            <p:ph type="sldNum" sz="quarter" idx="11"/>
          </p:nvPr>
        </p:nvSpPr>
        <p:spPr/>
        <p:txBody>
          <a:bodyPr/>
          <a:lstStyle/>
          <a:p>
            <a:fld id="{F6AECC8F-A6A3-4BE4-A739-66659338FC0D}" type="slidenum">
              <a:rPr lang="de-DE" smtClean="0"/>
              <a:pPr/>
              <a:t>16</a:t>
            </a:fld>
            <a:endParaRPr lang="de-DE"/>
          </a:p>
        </p:txBody>
      </p:sp>
      <p:sp>
        <p:nvSpPr>
          <p:cNvPr id="5" name="Inhaltsplatzhalter 4">
            <a:extLst>
              <a:ext uri="{FF2B5EF4-FFF2-40B4-BE49-F238E27FC236}">
                <a16:creationId xmlns:a16="http://schemas.microsoft.com/office/drawing/2014/main" id="{E21351F9-3AC6-84F0-452A-25C7749E54DB}"/>
              </a:ext>
            </a:extLst>
          </p:cNvPr>
          <p:cNvSpPr>
            <a:spLocks noGrp="1"/>
          </p:cNvSpPr>
          <p:nvPr>
            <p:ph type="body" sz="quarter" idx="12"/>
          </p:nvPr>
        </p:nvSpPr>
        <p:spPr/>
        <p:txBody>
          <a:bodyPr/>
          <a:lstStyle/>
          <a:p>
            <a:r>
              <a:rPr lang="de-DE" sz="1500" dirty="0"/>
              <a:t>Örtliche und regionale Aktivitäten werden durch die IG Metall Vorstandsverwaltung unterstützt.</a:t>
            </a:r>
          </a:p>
          <a:p>
            <a:r>
              <a:rPr lang="de-DE" sz="1500" dirty="0"/>
              <a:t>Materialien sollen sich an den Bedarfen der Geschäftsstellen orientieren. (teamigmetall.de)</a:t>
            </a:r>
          </a:p>
          <a:p>
            <a:r>
              <a:rPr lang="de-DE" sz="1500" dirty="0"/>
              <a:t>Welche Materialien braucht ihr zum Einsatz auf der betrieblichen Ebene?</a:t>
            </a:r>
          </a:p>
          <a:p>
            <a:r>
              <a:rPr lang="de-DE" sz="1500" dirty="0"/>
              <a:t>Welche Materialien braucht ihr zum Einsatz auf der regionalen Ebene?</a:t>
            </a:r>
          </a:p>
          <a:p>
            <a:r>
              <a:rPr lang="de-DE" sz="1500" dirty="0"/>
              <a:t>Sollen Materialien betriebs- und regionalspezifisch anpassbar sein?</a:t>
            </a:r>
          </a:p>
          <a:p>
            <a:r>
              <a:rPr lang="de-DE" sz="1500" dirty="0"/>
              <a:t>Welche mediale Begleitung ist wünschenswert?</a:t>
            </a:r>
          </a:p>
        </p:txBody>
      </p:sp>
      <p:pic>
        <p:nvPicPr>
          <p:cNvPr id="18" name="Bildplatzhalter 17" descr="Ein Bild, das Darstellung, Clipart, Grafiken, Grafikdesign enthält.&#10;&#10;Automatisch generierte Beschreibung">
            <a:extLst>
              <a:ext uri="{FF2B5EF4-FFF2-40B4-BE49-F238E27FC236}">
                <a16:creationId xmlns:a16="http://schemas.microsoft.com/office/drawing/2014/main" id="{E2E0F3EF-BC21-9DAE-982B-C3C88EBDC07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9277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7049A76-8C9D-F546-983F-F5C7AD638D99}"/>
              </a:ext>
            </a:extLst>
          </p:cNvPr>
          <p:cNvSpPr>
            <a:spLocks noGrp="1"/>
          </p:cNvSpPr>
          <p:nvPr>
            <p:ph type="ctrTitle"/>
          </p:nvPr>
        </p:nvSpPr>
        <p:spPr/>
        <p:txBody>
          <a:bodyPr/>
          <a:lstStyle/>
          <a:p>
            <a:r>
              <a:rPr lang="de-DE" dirty="0"/>
              <a:t>Vielen Dank für eure </a:t>
            </a:r>
            <a:br>
              <a:rPr lang="de-DE" dirty="0"/>
            </a:br>
            <a:r>
              <a:rPr lang="de-DE" dirty="0"/>
              <a:t>Aufmerksamkeit!</a:t>
            </a:r>
          </a:p>
        </p:txBody>
      </p:sp>
      <p:sp>
        <p:nvSpPr>
          <p:cNvPr id="5" name="Textplatzhalter 4">
            <a:extLst>
              <a:ext uri="{FF2B5EF4-FFF2-40B4-BE49-F238E27FC236}">
                <a16:creationId xmlns:a16="http://schemas.microsoft.com/office/drawing/2014/main" id="{52F2C0FD-A5AC-B942-8BF4-BB2F769105CF}"/>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4284245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25A5D-0D22-F140-4F20-06C50CD4A810}"/>
              </a:ext>
            </a:extLst>
          </p:cNvPr>
          <p:cNvSpPr>
            <a:spLocks noGrp="1"/>
          </p:cNvSpPr>
          <p:nvPr>
            <p:ph type="title"/>
          </p:nvPr>
        </p:nvSpPr>
        <p:spPr>
          <a:xfrm>
            <a:off x="340633" y="353219"/>
            <a:ext cx="2974067" cy="209564"/>
          </a:xfrm>
        </p:spPr>
        <p:txBody>
          <a:bodyPr/>
          <a:lstStyle/>
          <a:p>
            <a:r>
              <a:rPr lang="de-DE" sz="2400" dirty="0"/>
              <a:t>Material-Anhang</a:t>
            </a:r>
          </a:p>
        </p:txBody>
      </p:sp>
      <p:pic>
        <p:nvPicPr>
          <p:cNvPr id="7" name="Grafik 6">
            <a:hlinkClick r:id="rId3"/>
            <a:extLst>
              <a:ext uri="{FF2B5EF4-FFF2-40B4-BE49-F238E27FC236}">
                <a16:creationId xmlns:a16="http://schemas.microsoft.com/office/drawing/2014/main" id="{A373583B-E12C-0D01-F0AC-CBE102AFBF98}"/>
              </a:ext>
            </a:extLst>
          </p:cNvPr>
          <p:cNvPicPr>
            <a:picLocks noChangeAspect="1"/>
          </p:cNvPicPr>
          <p:nvPr/>
        </p:nvPicPr>
        <p:blipFill>
          <a:blip r:embed="rId4"/>
          <a:stretch>
            <a:fillRect/>
          </a:stretch>
        </p:blipFill>
        <p:spPr>
          <a:xfrm>
            <a:off x="340633" y="1447800"/>
            <a:ext cx="2343022" cy="1416492"/>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B0C81A62-FB86-77BD-8B0F-5DE83F18E5E1}"/>
              </a:ext>
            </a:extLst>
          </p:cNvPr>
          <p:cNvSpPr txBox="1"/>
          <p:nvPr/>
        </p:nvSpPr>
        <p:spPr>
          <a:xfrm>
            <a:off x="474488" y="2864292"/>
            <a:ext cx="2343021" cy="584775"/>
          </a:xfrm>
          <a:prstGeom prst="rect">
            <a:avLst/>
          </a:prstGeom>
          <a:noFill/>
        </p:spPr>
        <p:txBody>
          <a:bodyPr wrap="square">
            <a:spAutoFit/>
          </a:bodyPr>
          <a:lstStyle/>
          <a:p>
            <a:r>
              <a:rPr lang="de-DE" sz="800" dirty="0"/>
              <a:t>https://www.igmetall.de/aktive/politik-und-gesellschaft/wirtschaft/industrie-und-strukturpolitik/programm-fuer-modernes-innovatives-gerechtes-industrieland?swt_fli=1</a:t>
            </a:r>
          </a:p>
        </p:txBody>
      </p:sp>
      <p:pic>
        <p:nvPicPr>
          <p:cNvPr id="11" name="Grafik 10">
            <a:hlinkClick r:id="rId5"/>
            <a:extLst>
              <a:ext uri="{FF2B5EF4-FFF2-40B4-BE49-F238E27FC236}">
                <a16:creationId xmlns:a16="http://schemas.microsoft.com/office/drawing/2014/main" id="{A0B5F2E6-5A24-93B2-0391-2E22FD41B8AE}"/>
              </a:ext>
            </a:extLst>
          </p:cNvPr>
          <p:cNvPicPr>
            <a:picLocks noChangeAspect="1"/>
          </p:cNvPicPr>
          <p:nvPr/>
        </p:nvPicPr>
        <p:blipFill>
          <a:blip r:embed="rId6"/>
          <a:stretch>
            <a:fillRect/>
          </a:stretch>
        </p:blipFill>
        <p:spPr>
          <a:xfrm>
            <a:off x="2928054" y="1447800"/>
            <a:ext cx="2068751" cy="1696568"/>
          </a:xfrm>
          <a:prstGeom prst="rect">
            <a:avLst/>
          </a:prstGeom>
          <a:effectLst>
            <a:outerShdw blurRad="50800" dist="38100" dir="2700000" algn="tl" rotWithShape="0">
              <a:prstClr val="black">
                <a:alpha val="40000"/>
              </a:prstClr>
            </a:outerShdw>
          </a:effectLst>
        </p:spPr>
      </p:pic>
      <p:sp>
        <p:nvSpPr>
          <p:cNvPr id="13" name="Textfeld 12">
            <a:extLst>
              <a:ext uri="{FF2B5EF4-FFF2-40B4-BE49-F238E27FC236}">
                <a16:creationId xmlns:a16="http://schemas.microsoft.com/office/drawing/2014/main" id="{D76FD862-F3A4-C25A-DE6E-D9A552CC1E3B}"/>
              </a:ext>
            </a:extLst>
          </p:cNvPr>
          <p:cNvSpPr txBox="1"/>
          <p:nvPr/>
        </p:nvSpPr>
        <p:spPr>
          <a:xfrm>
            <a:off x="3061908" y="3156679"/>
            <a:ext cx="1874561" cy="584775"/>
          </a:xfrm>
          <a:prstGeom prst="rect">
            <a:avLst/>
          </a:prstGeom>
          <a:noFill/>
        </p:spPr>
        <p:txBody>
          <a:bodyPr wrap="square">
            <a:spAutoFit/>
          </a:bodyPr>
          <a:lstStyle/>
          <a:p>
            <a:r>
              <a:rPr lang="de-DE" sz="800" dirty="0"/>
              <a:t>https://www.igmetall.de/download/20241016_Faktenbl_tter_11_Punkte_Programm_Gesamt_106255141cc9be527daf42a523c57724ef8efce9.pdf</a:t>
            </a:r>
          </a:p>
        </p:txBody>
      </p:sp>
      <p:pic>
        <p:nvPicPr>
          <p:cNvPr id="4" name="Grafik 3">
            <a:extLst>
              <a:ext uri="{FF2B5EF4-FFF2-40B4-BE49-F238E27FC236}">
                <a16:creationId xmlns:a16="http://schemas.microsoft.com/office/drawing/2014/main" id="{1BEA3A11-89C7-47D3-1373-CC8749EB8224}"/>
              </a:ext>
            </a:extLst>
          </p:cNvPr>
          <p:cNvPicPr>
            <a:picLocks noChangeAspect="1"/>
          </p:cNvPicPr>
          <p:nvPr/>
        </p:nvPicPr>
        <p:blipFill>
          <a:blip r:embed="rId7"/>
          <a:stretch>
            <a:fillRect/>
          </a:stretch>
        </p:blipFill>
        <p:spPr>
          <a:xfrm>
            <a:off x="5241204" y="1444058"/>
            <a:ext cx="3028443" cy="22553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0954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724F65B-B9D7-A191-907B-EF590D4EB7F9}"/>
              </a:ext>
            </a:extLst>
          </p:cNvPr>
          <p:cNvSpPr txBox="1">
            <a:spLocks/>
          </p:cNvSpPr>
          <p:nvPr/>
        </p:nvSpPr>
        <p:spPr>
          <a:xfrm>
            <a:off x="210755" y="253419"/>
            <a:ext cx="7172429" cy="319646"/>
          </a:xfrm>
          <a:prstGeom prst="rect">
            <a:avLst/>
          </a:prstGeom>
          <a:noFill/>
          <a:ln>
            <a:solidFill>
              <a:schemeClr val="bg1"/>
            </a:solidFill>
          </a:ln>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600" b="1" dirty="0">
                <a:latin typeface="Calibri" panose="020F0502020204030204" pitchFamily="34" charset="0"/>
                <a:ea typeface="Calibri" panose="020F0502020204030204" pitchFamily="34" charset="0"/>
                <a:cs typeface="Calibri" panose="020F0502020204030204" pitchFamily="34" charset="0"/>
              </a:rPr>
              <a:t>Einflussmöglichkeiten der IG Metall allgemein und in der Transformation insbesondere…</a:t>
            </a:r>
          </a:p>
        </p:txBody>
      </p:sp>
      <p:graphicFrame>
        <p:nvGraphicFramePr>
          <p:cNvPr id="6" name="Tabelle 5">
            <a:extLst>
              <a:ext uri="{FF2B5EF4-FFF2-40B4-BE49-F238E27FC236}">
                <a16:creationId xmlns:a16="http://schemas.microsoft.com/office/drawing/2014/main" id="{17A4E851-197E-CD98-4614-2DC789DCDF43}"/>
              </a:ext>
            </a:extLst>
          </p:cNvPr>
          <p:cNvGraphicFramePr>
            <a:graphicFrameLocks noGrp="1"/>
          </p:cNvGraphicFramePr>
          <p:nvPr>
            <p:extLst>
              <p:ext uri="{D42A27DB-BD31-4B8C-83A1-F6EECF244321}">
                <p14:modId xmlns:p14="http://schemas.microsoft.com/office/powerpoint/2010/main" val="681718984"/>
              </p:ext>
            </p:extLst>
          </p:nvPr>
        </p:nvGraphicFramePr>
        <p:xfrm>
          <a:off x="210755" y="585774"/>
          <a:ext cx="7910895" cy="4069080"/>
        </p:xfrm>
        <a:graphic>
          <a:graphicData uri="http://schemas.openxmlformats.org/drawingml/2006/table">
            <a:tbl>
              <a:tblPr firstRow="1" bandRow="1">
                <a:tableStyleId>{5940675A-B579-460E-94D1-54222C63F5DA}</a:tableStyleId>
              </a:tblPr>
              <a:tblGrid>
                <a:gridCol w="1322763">
                  <a:extLst>
                    <a:ext uri="{9D8B030D-6E8A-4147-A177-3AD203B41FA5}">
                      <a16:colId xmlns:a16="http://schemas.microsoft.com/office/drawing/2014/main" val="162427909"/>
                    </a:ext>
                  </a:extLst>
                </a:gridCol>
                <a:gridCol w="6588132">
                  <a:extLst>
                    <a:ext uri="{9D8B030D-6E8A-4147-A177-3AD203B41FA5}">
                      <a16:colId xmlns:a16="http://schemas.microsoft.com/office/drawing/2014/main" val="350813189"/>
                    </a:ext>
                  </a:extLst>
                </a:gridCol>
              </a:tblGrid>
              <a:tr h="327367">
                <a:tc gridSpan="2">
                  <a:txBody>
                    <a:bodyPr/>
                    <a:lstStyle/>
                    <a:p>
                      <a:pPr marL="0" algn="l" defTabSz="914400" rtl="0" eaLnBrk="1" latinLnBrk="0" hangingPunct="1"/>
                      <a:r>
                        <a:rPr lang="de-DE" sz="900" kern="1200" dirty="0">
                          <a:solidFill>
                            <a:srgbClr val="3C3C3B"/>
                          </a:solidFill>
                          <a:latin typeface="+mn-lt"/>
                          <a:ea typeface="+mn-ea"/>
                          <a:cs typeface="+mn-cs"/>
                        </a:rPr>
                        <a:t>Wirkmächtigkeit durch Mitgliederstärke (ca. 2,2 Mio. Mitglieder) ….dadurch stärkere Tariffähigkeit und Handlungsfähigkeit, Qualifikation, Identifikation, Motivation, </a:t>
                      </a:r>
                    </a:p>
                  </a:txBody>
                  <a:tcPr marL="68580" marR="68580" marT="34290" marB="34290"/>
                </a:tc>
                <a:tc hMerge="1">
                  <a:txBody>
                    <a:bodyPr/>
                    <a:lstStyle/>
                    <a:p>
                      <a:endParaRPr dirty="0"/>
                    </a:p>
                  </a:txBody>
                  <a:tcPr/>
                </a:tc>
                <a:extLst>
                  <a:ext uri="{0D108BD9-81ED-4DB2-BD59-A6C34878D82A}">
                    <a16:rowId xmlns:a16="http://schemas.microsoft.com/office/drawing/2014/main" val="1532894988"/>
                  </a:ext>
                </a:extLst>
              </a:tr>
              <a:tr h="7056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kern="1200" dirty="0">
                          <a:solidFill>
                            <a:schemeClr val="tx1"/>
                          </a:solidFill>
                          <a:latin typeface="+mn-lt"/>
                          <a:ea typeface="+mn-ea"/>
                          <a:cs typeface="+mn-cs"/>
                        </a:rPr>
                        <a:t>Betrieblich Ebene </a:t>
                      </a:r>
                    </a:p>
                  </a:txBody>
                  <a:tcPr marL="68580" marR="68580" marT="34290" marB="34290">
                    <a:solidFill>
                      <a:schemeClr val="accent4">
                        <a:lumMod val="20000"/>
                        <a:lumOff val="80000"/>
                      </a:schemeClr>
                    </a:solidFill>
                  </a:tcPr>
                </a:tc>
                <a:tc>
                  <a:txBody>
                    <a:bodyPr/>
                    <a:lstStyle/>
                    <a:p>
                      <a:pPr marL="0" algn="l" defTabSz="914400" rtl="0" eaLnBrk="1" latinLnBrk="0" hangingPunct="1"/>
                      <a:r>
                        <a:rPr lang="de-DE" sz="1100" kern="1200" dirty="0">
                          <a:solidFill>
                            <a:srgbClr val="3C3C3B"/>
                          </a:solidFill>
                          <a:latin typeface="+mn-lt"/>
                          <a:ea typeface="+mn-ea"/>
                          <a:cs typeface="+mn-cs"/>
                        </a:rPr>
                        <a:t>Mitglieder unterstützen (individuell) | Vertrauensleutearbeit | Unterstützung bei Betriebsratsarbeit | Verhandlungspartner bei Anerkennungs- und Haustarif-Verträge | Tarifpolitik-/Aktionen im Betrieb | Mitglieder gewinnen und halten, etc…</a:t>
                      </a:r>
                    </a:p>
                    <a:p>
                      <a:pPr marL="0" algn="l" defTabSz="914400" rtl="0" eaLnBrk="1" latinLnBrk="0" hangingPunct="1"/>
                      <a:r>
                        <a:rPr lang="de-DE" sz="1100" b="1" kern="1200" dirty="0">
                          <a:solidFill>
                            <a:srgbClr val="3C3C3B"/>
                          </a:solidFill>
                          <a:latin typeface="+mn-lt"/>
                          <a:ea typeface="+mn-ea"/>
                          <a:cs typeface="+mn-cs"/>
                        </a:rPr>
                        <a:t>Aktive IG Metall Mitglieder, Vertrauensleute und Betriebsrat als </a:t>
                      </a:r>
                      <a:r>
                        <a:rPr lang="de-DE" sz="1100" b="1" kern="1200" dirty="0">
                          <a:solidFill>
                            <a:srgbClr val="FF0000"/>
                          </a:solidFill>
                          <a:latin typeface="+mn-lt"/>
                          <a:ea typeface="+mn-ea"/>
                          <a:cs typeface="+mn-cs"/>
                        </a:rPr>
                        <a:t>Muskel</a:t>
                      </a:r>
                      <a:r>
                        <a:rPr lang="de-DE" sz="1100" b="1" kern="1200" dirty="0">
                          <a:solidFill>
                            <a:srgbClr val="3C3C3B"/>
                          </a:solidFill>
                          <a:latin typeface="+mn-lt"/>
                          <a:ea typeface="+mn-ea"/>
                          <a:cs typeface="+mn-cs"/>
                        </a:rPr>
                        <a:t>, </a:t>
                      </a:r>
                      <a:r>
                        <a:rPr lang="de-DE" sz="1100" b="1" kern="1200" dirty="0">
                          <a:solidFill>
                            <a:srgbClr val="FF0000"/>
                          </a:solidFill>
                          <a:latin typeface="+mn-lt"/>
                          <a:ea typeface="+mn-ea"/>
                          <a:cs typeface="+mn-cs"/>
                        </a:rPr>
                        <a:t>Herz</a:t>
                      </a:r>
                      <a:r>
                        <a:rPr lang="de-DE" sz="1100" b="1" kern="1200" dirty="0">
                          <a:solidFill>
                            <a:srgbClr val="3C3C3B"/>
                          </a:solidFill>
                          <a:latin typeface="+mn-lt"/>
                          <a:ea typeface="+mn-ea"/>
                          <a:cs typeface="+mn-cs"/>
                        </a:rPr>
                        <a:t> und </a:t>
                      </a:r>
                      <a:r>
                        <a:rPr lang="de-DE" sz="1100" b="1" kern="1200" dirty="0">
                          <a:solidFill>
                            <a:srgbClr val="FF0000"/>
                          </a:solidFill>
                          <a:latin typeface="+mn-lt"/>
                          <a:ea typeface="+mn-ea"/>
                          <a:cs typeface="+mn-cs"/>
                        </a:rPr>
                        <a:t>Verstand </a:t>
                      </a:r>
                      <a:r>
                        <a:rPr lang="de-DE" sz="1100" b="1" kern="1200" dirty="0">
                          <a:solidFill>
                            <a:srgbClr val="3C3C3B"/>
                          </a:solidFill>
                          <a:latin typeface="+mn-lt"/>
                          <a:ea typeface="+mn-ea"/>
                          <a:cs typeface="+mn-cs"/>
                        </a:rPr>
                        <a:t>der IG Metall</a:t>
                      </a:r>
                    </a:p>
                  </a:txBody>
                  <a:tcPr marL="68580" marR="68580" marT="34290" marB="34290"/>
                </a:tc>
                <a:extLst>
                  <a:ext uri="{0D108BD9-81ED-4DB2-BD59-A6C34878D82A}">
                    <a16:rowId xmlns:a16="http://schemas.microsoft.com/office/drawing/2014/main" val="618625422"/>
                  </a:ext>
                </a:extLst>
              </a:tr>
              <a:tr h="1113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kern="1200" dirty="0">
                          <a:solidFill>
                            <a:schemeClr val="bg1"/>
                          </a:solidFill>
                          <a:latin typeface="+mn-lt"/>
                          <a:ea typeface="+mn-ea"/>
                          <a:cs typeface="+mn-cs"/>
                        </a:rPr>
                        <a:t>Regionale Ebene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kern="1200" dirty="0">
                          <a:solidFill>
                            <a:schemeClr val="bg1"/>
                          </a:solidFill>
                          <a:latin typeface="+mn-lt"/>
                          <a:ea typeface="+mn-ea"/>
                          <a:cs typeface="+mn-cs"/>
                        </a:rPr>
                        <a:t>150 Geschäftsstellen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kern="1200" dirty="0">
                          <a:solidFill>
                            <a:schemeClr val="bg1"/>
                          </a:solidFill>
                          <a:latin typeface="+mn-lt"/>
                          <a:ea typeface="+mn-ea"/>
                          <a:cs typeface="+mn-cs"/>
                        </a:rPr>
                        <a:t>7 Bezirke</a:t>
                      </a:r>
                    </a:p>
                    <a:p>
                      <a:pPr marL="0" algn="l" defTabSz="914400" rtl="0" eaLnBrk="1" latinLnBrk="0" hangingPunct="1"/>
                      <a:endParaRPr lang="de-DE" sz="900" kern="1200" dirty="0">
                        <a:solidFill>
                          <a:srgbClr val="3C3C3B"/>
                        </a:solidFill>
                        <a:latin typeface="+mn-lt"/>
                        <a:ea typeface="+mn-ea"/>
                        <a:cs typeface="+mn-cs"/>
                      </a:endParaRPr>
                    </a:p>
                  </a:txBody>
                  <a:tcPr marL="68580" marR="68580" marT="34290" marB="34290">
                    <a:solidFill>
                      <a:schemeClr val="accent4">
                        <a:lumMod val="40000"/>
                        <a:lumOff val="60000"/>
                      </a:schemeClr>
                    </a:solidFill>
                  </a:tcPr>
                </a:tc>
                <a:tc>
                  <a:txBody>
                    <a:bodyPr/>
                    <a:lstStyle/>
                    <a:p>
                      <a:pPr marL="0" algn="l" defTabSz="914400" rtl="0" eaLnBrk="1" latinLnBrk="0" hangingPunct="1"/>
                      <a:r>
                        <a:rPr lang="de-DE" sz="900" kern="1200" dirty="0">
                          <a:solidFill>
                            <a:srgbClr val="3C3C3B"/>
                          </a:solidFill>
                          <a:latin typeface="+mn-lt"/>
                          <a:ea typeface="+mn-ea"/>
                          <a:cs typeface="+mn-cs"/>
                        </a:rPr>
                        <a:t>150 IG Metall Geschäftsstelle – AG-Verband vor Ort</a:t>
                      </a:r>
                    </a:p>
                    <a:p>
                      <a:pPr marL="0" algn="l" defTabSz="914400" rtl="0" eaLnBrk="1" latinLnBrk="0" hangingPunct="1"/>
                      <a:r>
                        <a:rPr lang="de-DE" sz="900" kern="1200" dirty="0">
                          <a:solidFill>
                            <a:srgbClr val="3C3C3B"/>
                          </a:solidFill>
                          <a:latin typeface="+mn-lt"/>
                          <a:ea typeface="+mn-ea"/>
                          <a:cs typeface="+mn-cs"/>
                        </a:rPr>
                        <a:t>IG Metall Bezirk – AG-Verband Bezirksebene: z.B. Südwestmetall oder Hessenmetall,</a:t>
                      </a:r>
                    </a:p>
                    <a:p>
                      <a:pPr marL="0" algn="l" defTabSz="914400" rtl="0" eaLnBrk="1" latinLnBrk="0" hangingPunct="1"/>
                      <a:r>
                        <a:rPr lang="de-DE" sz="900" kern="1200" dirty="0">
                          <a:solidFill>
                            <a:srgbClr val="3C3C3B"/>
                          </a:solidFill>
                          <a:latin typeface="+mn-lt"/>
                          <a:ea typeface="+mn-ea"/>
                          <a:cs typeface="+mn-cs"/>
                        </a:rPr>
                        <a:t>Lobbyarbeit in der Gemeinde- und Landes-Politik: z.B. Austausch mit lokalen Amtsträger*innen und Parteien,</a:t>
                      </a:r>
                    </a:p>
                    <a:p>
                      <a:pPr marL="0" algn="l" defTabSz="914400" rtl="0" eaLnBrk="1" latinLnBrk="0" hangingPunct="1"/>
                      <a:r>
                        <a:rPr lang="de-DE" sz="900" kern="1200" dirty="0">
                          <a:solidFill>
                            <a:srgbClr val="3C3C3B"/>
                          </a:solidFill>
                          <a:latin typeface="+mn-lt"/>
                          <a:ea typeface="+mn-ea"/>
                          <a:cs typeface="+mn-cs"/>
                        </a:rPr>
                        <a:t>(Förder-) Projekte und Runde Tische,</a:t>
                      </a:r>
                    </a:p>
                    <a:p>
                      <a:pPr marL="0" algn="l" defTabSz="914400" rtl="0" eaLnBrk="1" latinLnBrk="0" hangingPunct="1"/>
                      <a:r>
                        <a:rPr lang="de-DE" sz="900" kern="1200" dirty="0">
                          <a:solidFill>
                            <a:srgbClr val="3C3C3B"/>
                          </a:solidFill>
                          <a:latin typeface="+mn-lt"/>
                          <a:ea typeface="+mn-ea"/>
                          <a:cs typeface="+mn-cs"/>
                        </a:rPr>
                        <a:t>korporatistische Arbeit IG Metall und AGV: z.B. Agentur für Arbeit, AOK,</a:t>
                      </a:r>
                    </a:p>
                    <a:p>
                      <a:pPr marL="0" algn="l" defTabSz="914400" rtl="0" eaLnBrk="1" latinLnBrk="0" hangingPunct="1"/>
                      <a:r>
                        <a:rPr lang="de-DE" sz="900" kern="1200" dirty="0">
                          <a:solidFill>
                            <a:srgbClr val="3C3C3B"/>
                          </a:solidFill>
                          <a:latin typeface="+mn-lt"/>
                          <a:ea typeface="+mn-ea"/>
                          <a:cs typeface="+mn-cs"/>
                        </a:rPr>
                        <a:t>tripartistische* Arbeit: z.B. Bildung, IHK und Handwerkskammer,</a:t>
                      </a:r>
                    </a:p>
                    <a:p>
                      <a:pPr marL="0" algn="l" defTabSz="914400" rtl="0" eaLnBrk="1" latinLnBrk="0" hangingPunct="1"/>
                      <a:r>
                        <a:rPr lang="de-DE" sz="900" kern="1200" dirty="0">
                          <a:solidFill>
                            <a:srgbClr val="3C3C3B"/>
                          </a:solidFill>
                          <a:latin typeface="+mn-lt"/>
                          <a:ea typeface="+mn-ea"/>
                          <a:cs typeface="+mn-cs"/>
                        </a:rPr>
                        <a:t>Bündnisarbeit: z.B. im DGB, Umwelt- und Sozialverbänden,</a:t>
                      </a:r>
                    </a:p>
                    <a:p>
                      <a:pPr marL="0" algn="l" defTabSz="914400" rtl="0" eaLnBrk="1" latinLnBrk="0" hangingPunct="1"/>
                      <a:r>
                        <a:rPr lang="de-DE" sz="900" kern="1200" dirty="0">
                          <a:solidFill>
                            <a:srgbClr val="3C3C3B"/>
                          </a:solidFill>
                          <a:latin typeface="+mn-lt"/>
                          <a:ea typeface="+mn-ea"/>
                          <a:cs typeface="+mn-cs"/>
                        </a:rPr>
                        <a:t>Kommunikation und Medien, etc…</a:t>
                      </a:r>
                    </a:p>
                  </a:txBody>
                  <a:tcPr marL="68580" marR="68580" marT="34290" marB="34290"/>
                </a:tc>
                <a:extLst>
                  <a:ext uri="{0D108BD9-81ED-4DB2-BD59-A6C34878D82A}">
                    <a16:rowId xmlns:a16="http://schemas.microsoft.com/office/drawing/2014/main" val="2842736139"/>
                  </a:ext>
                </a:extLst>
              </a:tr>
              <a:tr h="851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kern="1200" dirty="0">
                          <a:solidFill>
                            <a:schemeClr val="bg1"/>
                          </a:solidFill>
                          <a:latin typeface="+mn-lt"/>
                          <a:ea typeface="+mn-ea"/>
                          <a:cs typeface="+mn-cs"/>
                        </a:rPr>
                        <a:t>Bundesebene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b="1" kern="1200" dirty="0">
                          <a:solidFill>
                            <a:schemeClr val="bg1"/>
                          </a:solidFill>
                          <a:latin typeface="+mn-lt"/>
                          <a:ea typeface="+mn-ea"/>
                          <a:cs typeface="+mn-cs"/>
                        </a:rPr>
                        <a:t>Vorstand in Frankfurt</a:t>
                      </a:r>
                    </a:p>
                    <a:p>
                      <a:pPr marL="0" algn="l" defTabSz="914400" rtl="0" eaLnBrk="1" latinLnBrk="0" hangingPunct="1"/>
                      <a:endParaRPr lang="de-DE" sz="900" kern="1200" dirty="0">
                        <a:solidFill>
                          <a:srgbClr val="3C3C3B"/>
                        </a:solidFill>
                        <a:latin typeface="+mn-lt"/>
                        <a:ea typeface="+mn-ea"/>
                        <a:cs typeface="+mn-cs"/>
                      </a:endParaRPr>
                    </a:p>
                  </a:txBody>
                  <a:tcPr marL="68580" marR="68580" marT="34290" marB="34290">
                    <a:solidFill>
                      <a:schemeClr val="accent4">
                        <a:lumMod val="60000"/>
                        <a:lumOff val="40000"/>
                      </a:schemeClr>
                    </a:solidFill>
                  </a:tcPr>
                </a:tc>
                <a:tc>
                  <a:txBody>
                    <a:bodyPr/>
                    <a:lstStyle/>
                    <a:p>
                      <a:pPr marL="0" algn="l" defTabSz="914400" rtl="0" eaLnBrk="1" latinLnBrk="0" hangingPunct="1"/>
                      <a:r>
                        <a:rPr lang="de-DE" sz="900" kern="1200" dirty="0">
                          <a:solidFill>
                            <a:srgbClr val="3C3C3B"/>
                          </a:solidFill>
                          <a:latin typeface="+mn-lt"/>
                          <a:ea typeface="+mn-ea"/>
                          <a:cs typeface="+mn-cs"/>
                        </a:rPr>
                        <a:t>Lobbyarbeit in der Politik: (z.B. Austausch mit Bundestagsabgeordneten und Ministerien),</a:t>
                      </a:r>
                    </a:p>
                    <a:p>
                      <a:pPr marL="0" algn="l" defTabSz="914400" rtl="0" eaLnBrk="1" latinLnBrk="0" hangingPunct="1"/>
                      <a:r>
                        <a:rPr lang="de-DE" sz="900" kern="1200" dirty="0">
                          <a:solidFill>
                            <a:srgbClr val="3C3C3B"/>
                          </a:solidFill>
                          <a:latin typeface="+mn-lt"/>
                          <a:ea typeface="+mn-ea"/>
                          <a:cs typeface="+mn-cs"/>
                        </a:rPr>
                        <a:t>Sozialpartner (IG Metall – Gesamtmetall), BDI usw.,</a:t>
                      </a:r>
                    </a:p>
                    <a:p>
                      <a:pPr marL="0" algn="l" defTabSz="914400" rtl="0" eaLnBrk="1" latinLnBrk="0" hangingPunct="1"/>
                      <a:r>
                        <a:rPr lang="de-DE" sz="900" kern="1200" dirty="0">
                          <a:solidFill>
                            <a:srgbClr val="3C3C3B"/>
                          </a:solidFill>
                          <a:latin typeface="+mn-lt"/>
                          <a:ea typeface="+mn-ea"/>
                          <a:cs typeface="+mn-cs"/>
                        </a:rPr>
                        <a:t>Korporatistische/tripartistische Arbeit: (z.B. Arbeitslosen-Sozialversicherung, </a:t>
                      </a:r>
                      <a:r>
                        <a:rPr lang="de-DE" sz="900" kern="1200" dirty="0" err="1">
                          <a:solidFill>
                            <a:srgbClr val="3C3C3B"/>
                          </a:solidFill>
                          <a:latin typeface="+mn-lt"/>
                          <a:ea typeface="+mn-ea"/>
                          <a:cs typeface="+mn-cs"/>
                        </a:rPr>
                        <a:t>Berufsbildungsauschüssen</a:t>
                      </a:r>
                      <a:r>
                        <a:rPr lang="de-DE" sz="900" kern="1200" dirty="0">
                          <a:solidFill>
                            <a:srgbClr val="3C3C3B"/>
                          </a:solidFill>
                          <a:latin typeface="+mn-lt"/>
                          <a:ea typeface="+mn-ea"/>
                          <a:cs typeface="+mn-cs"/>
                        </a:rPr>
                        <a:t>),</a:t>
                      </a:r>
                    </a:p>
                    <a:p>
                      <a:pPr marL="0" algn="l" defTabSz="914400" rtl="0" eaLnBrk="1" latinLnBrk="0" hangingPunct="1"/>
                      <a:r>
                        <a:rPr lang="de-DE" sz="900" kern="1200" dirty="0">
                          <a:solidFill>
                            <a:srgbClr val="3C3C3B"/>
                          </a:solidFill>
                          <a:latin typeface="+mn-lt"/>
                          <a:ea typeface="+mn-ea"/>
                          <a:cs typeface="+mn-cs"/>
                        </a:rPr>
                        <a:t>Tripartistische* Arbeit: z.B. in der Berufsbildung im Bundesministerium für Bildung und Forschung (BMBF),</a:t>
                      </a:r>
                    </a:p>
                    <a:p>
                      <a:pPr marL="0" algn="l" defTabSz="914400" rtl="0" eaLnBrk="1" latinLnBrk="0" hangingPunct="1"/>
                      <a:r>
                        <a:rPr lang="de-DE" sz="900" kern="1200" dirty="0">
                          <a:solidFill>
                            <a:srgbClr val="3C3C3B"/>
                          </a:solidFill>
                          <a:latin typeface="+mn-lt"/>
                          <a:ea typeface="+mn-ea"/>
                          <a:cs typeface="+mn-cs"/>
                        </a:rPr>
                        <a:t>Bündnisarbeit: z.B. im DGB, Umwelt- und Sozialverbänden),</a:t>
                      </a:r>
                    </a:p>
                    <a:p>
                      <a:pPr marL="0" algn="l" defTabSz="914400" rtl="0" eaLnBrk="1" latinLnBrk="0" hangingPunct="1"/>
                      <a:r>
                        <a:rPr lang="de-DE" sz="900" kern="1200" dirty="0">
                          <a:solidFill>
                            <a:srgbClr val="3C3C3B"/>
                          </a:solidFill>
                          <a:latin typeface="+mn-lt"/>
                          <a:ea typeface="+mn-ea"/>
                          <a:cs typeface="+mn-cs"/>
                        </a:rPr>
                        <a:t>Kommunikation und Medien, etc…</a:t>
                      </a:r>
                    </a:p>
                  </a:txBody>
                  <a:tcPr marL="68580" marR="68580" marT="34290" marB="34290"/>
                </a:tc>
                <a:extLst>
                  <a:ext uri="{0D108BD9-81ED-4DB2-BD59-A6C34878D82A}">
                    <a16:rowId xmlns:a16="http://schemas.microsoft.com/office/drawing/2014/main" val="3641977092"/>
                  </a:ext>
                </a:extLst>
              </a:tr>
              <a:tr h="560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900" b="1" kern="1200" dirty="0">
                          <a:solidFill>
                            <a:schemeClr val="bg1"/>
                          </a:solidFill>
                          <a:latin typeface="+mn-lt"/>
                          <a:ea typeface="+mn-ea"/>
                          <a:cs typeface="+mn-cs"/>
                        </a:rPr>
                        <a:t>Ebene der EU</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700" b="1" kern="1200" dirty="0">
                          <a:solidFill>
                            <a:schemeClr val="bg1"/>
                          </a:solidFill>
                          <a:latin typeface="+mn-lt"/>
                          <a:ea typeface="+mn-ea"/>
                          <a:cs typeface="+mn-cs"/>
                        </a:rPr>
                        <a:t>Verbindungsbüro Brüssel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900" b="1" kern="1200" dirty="0">
                        <a:solidFill>
                          <a:schemeClr val="bg1"/>
                        </a:solidFill>
                        <a:latin typeface="+mn-lt"/>
                        <a:ea typeface="+mn-ea"/>
                        <a:cs typeface="+mn-cs"/>
                      </a:endParaRPr>
                    </a:p>
                    <a:p>
                      <a:pPr marL="0" algn="l" defTabSz="914400" rtl="0" eaLnBrk="1" latinLnBrk="0" hangingPunct="1"/>
                      <a:endParaRPr lang="de-DE" sz="900" kern="1200" dirty="0">
                        <a:solidFill>
                          <a:srgbClr val="3C3C3B"/>
                        </a:solidFill>
                        <a:latin typeface="+mn-lt"/>
                        <a:ea typeface="+mn-ea"/>
                        <a:cs typeface="+mn-cs"/>
                      </a:endParaRPr>
                    </a:p>
                  </a:txBody>
                  <a:tcPr marL="68580" marR="68580" marT="34290" marB="34290">
                    <a:solidFill>
                      <a:schemeClr val="accent4">
                        <a:lumMod val="75000"/>
                      </a:schemeClr>
                    </a:solidFill>
                  </a:tcPr>
                </a:tc>
                <a:tc>
                  <a:txBody>
                    <a:bodyPr/>
                    <a:lstStyle/>
                    <a:p>
                      <a:pPr marL="0" algn="l" defTabSz="914400" rtl="0" eaLnBrk="1" latinLnBrk="0" hangingPunct="1"/>
                      <a:r>
                        <a:rPr lang="de-DE" sz="900" kern="1200" dirty="0">
                          <a:solidFill>
                            <a:srgbClr val="3C3C3B"/>
                          </a:solidFill>
                          <a:latin typeface="+mn-lt"/>
                          <a:ea typeface="+mn-ea"/>
                          <a:cs typeface="+mn-cs"/>
                        </a:rPr>
                        <a:t>Lobbyarbeit in der Politik: z.B. Austausch EU-Abgeordneten und EU-Kommission,</a:t>
                      </a:r>
                    </a:p>
                    <a:p>
                      <a:pPr marL="0" algn="l" defTabSz="914400" rtl="0" eaLnBrk="1" latinLnBrk="0" hangingPunct="1"/>
                      <a:r>
                        <a:rPr lang="de-DE" sz="900" kern="1200" dirty="0">
                          <a:solidFill>
                            <a:srgbClr val="3C3C3B"/>
                          </a:solidFill>
                          <a:latin typeface="+mn-lt"/>
                          <a:ea typeface="+mn-ea"/>
                          <a:cs typeface="+mn-cs"/>
                        </a:rPr>
                        <a:t>(Förder-) Projekte und Runde Tische, Europäische </a:t>
                      </a:r>
                      <a:r>
                        <a:rPr lang="de-DE" sz="900" kern="1200" dirty="0" err="1">
                          <a:solidFill>
                            <a:srgbClr val="3C3C3B"/>
                          </a:solidFill>
                          <a:latin typeface="+mn-lt"/>
                          <a:ea typeface="+mn-ea"/>
                          <a:cs typeface="+mn-cs"/>
                        </a:rPr>
                        <a:t>SozialFonds</a:t>
                      </a:r>
                      <a:r>
                        <a:rPr lang="de-DE" sz="900" kern="1200" dirty="0">
                          <a:solidFill>
                            <a:srgbClr val="3C3C3B"/>
                          </a:solidFill>
                          <a:latin typeface="+mn-lt"/>
                          <a:ea typeface="+mn-ea"/>
                          <a:cs typeface="+mn-cs"/>
                        </a:rPr>
                        <a:t>,</a:t>
                      </a:r>
                    </a:p>
                    <a:p>
                      <a:pPr marL="0" algn="l" defTabSz="914400" rtl="0" eaLnBrk="1" latinLnBrk="0" hangingPunct="1"/>
                      <a:r>
                        <a:rPr lang="de-DE" sz="900" kern="1200" dirty="0">
                          <a:solidFill>
                            <a:srgbClr val="3C3C3B"/>
                          </a:solidFill>
                          <a:latin typeface="+mn-lt"/>
                          <a:ea typeface="+mn-ea"/>
                          <a:cs typeface="+mn-cs"/>
                        </a:rPr>
                        <a:t>Bündnisarbeit: z.B. Europäischer Gewerkschaftsbund EGB, ETUI </a:t>
                      </a:r>
                      <a:r>
                        <a:rPr lang="en-US" sz="900" kern="1200" dirty="0">
                          <a:solidFill>
                            <a:srgbClr val="3C3C3B"/>
                          </a:solidFill>
                          <a:latin typeface="+mn-lt"/>
                          <a:ea typeface="+mn-ea"/>
                          <a:cs typeface="+mn-cs"/>
                        </a:rPr>
                        <a:t>European Trade Union Institute for Researc,</a:t>
                      </a:r>
                      <a:r>
                        <a:rPr lang="de-DE" sz="900" kern="1200" dirty="0">
                          <a:solidFill>
                            <a:srgbClr val="3C3C3B"/>
                          </a:solidFill>
                          <a:latin typeface="+mn-lt"/>
                          <a:ea typeface="+mn-ea"/>
                          <a:cs typeface="+mn-cs"/>
                        </a:rPr>
                        <a:t> industriALL, etc..</a:t>
                      </a:r>
                    </a:p>
                  </a:txBody>
                  <a:tcPr marL="68580" marR="68580" marT="34290" marB="34290"/>
                </a:tc>
                <a:extLst>
                  <a:ext uri="{0D108BD9-81ED-4DB2-BD59-A6C34878D82A}">
                    <a16:rowId xmlns:a16="http://schemas.microsoft.com/office/drawing/2014/main" val="64614333"/>
                  </a:ext>
                </a:extLst>
              </a:tr>
              <a:tr h="334602">
                <a:tc>
                  <a:txBody>
                    <a:bodyPr/>
                    <a:lstStyle/>
                    <a:p>
                      <a:pPr marL="0" algn="l" defTabSz="914400" rtl="0" eaLnBrk="1" latinLnBrk="0" hangingPunct="1"/>
                      <a:r>
                        <a:rPr lang="de-DE" sz="900" b="1" kern="1200" dirty="0">
                          <a:solidFill>
                            <a:schemeClr val="bg1"/>
                          </a:solidFill>
                          <a:latin typeface="+mn-lt"/>
                          <a:ea typeface="+mn-ea"/>
                          <a:cs typeface="+mn-cs"/>
                        </a:rPr>
                        <a:t>Welt</a:t>
                      </a:r>
                    </a:p>
                  </a:txBody>
                  <a:tcPr marL="68580" marR="68580" marT="34290" marB="34290">
                    <a:solidFill>
                      <a:schemeClr val="accent4">
                        <a:lumMod val="50000"/>
                      </a:schemeClr>
                    </a:solidFill>
                  </a:tcPr>
                </a:tc>
                <a:tc>
                  <a:txBody>
                    <a:bodyPr/>
                    <a:lstStyle/>
                    <a:p>
                      <a:pPr marL="0" algn="l" defTabSz="914400" rtl="0" eaLnBrk="1" latinLnBrk="0" hangingPunct="1"/>
                      <a:r>
                        <a:rPr lang="de-DE" sz="900" kern="1200" dirty="0">
                          <a:solidFill>
                            <a:srgbClr val="3C3C3B"/>
                          </a:solidFill>
                          <a:latin typeface="+mn-lt"/>
                          <a:ea typeface="+mn-ea"/>
                          <a:cs typeface="+mn-cs"/>
                        </a:rPr>
                        <a:t>Bündnisarbeit: z.B. industriALL Global Union</a:t>
                      </a:r>
                    </a:p>
                    <a:p>
                      <a:pPr marL="0" algn="l" defTabSz="914400" rtl="0" eaLnBrk="1" latinLnBrk="0" hangingPunct="1"/>
                      <a:r>
                        <a:rPr lang="de-DE" sz="900" kern="1200" dirty="0">
                          <a:solidFill>
                            <a:srgbClr val="3C3C3B"/>
                          </a:solidFill>
                          <a:latin typeface="+mn-lt"/>
                          <a:ea typeface="+mn-ea"/>
                          <a:cs typeface="+mn-cs"/>
                        </a:rPr>
                        <a:t>Bilaterale Zusammenarbeit von Gewerkschaften vor Ort (Beispiel Ungarn-</a:t>
                      </a:r>
                      <a:r>
                        <a:rPr lang="de-DE" sz="900" kern="1200" dirty="0" err="1">
                          <a:solidFill>
                            <a:srgbClr val="3C3C3B"/>
                          </a:solidFill>
                          <a:latin typeface="+mn-lt"/>
                          <a:ea typeface="+mn-ea"/>
                          <a:cs typeface="+mn-cs"/>
                        </a:rPr>
                        <a:t>Keckemet</a:t>
                      </a:r>
                      <a:r>
                        <a:rPr lang="de-DE" sz="900" kern="1200" dirty="0">
                          <a:solidFill>
                            <a:srgbClr val="3C3C3B"/>
                          </a:solidFill>
                          <a:latin typeface="+mn-lt"/>
                          <a:ea typeface="+mn-ea"/>
                          <a:cs typeface="+mn-cs"/>
                        </a:rPr>
                        <a:t> VASAS oder Brasilien CUT, etc…</a:t>
                      </a:r>
                    </a:p>
                  </a:txBody>
                  <a:tcPr marL="68580" marR="68580" marT="34290" marB="34290"/>
                </a:tc>
                <a:extLst>
                  <a:ext uri="{0D108BD9-81ED-4DB2-BD59-A6C34878D82A}">
                    <a16:rowId xmlns:a16="http://schemas.microsoft.com/office/drawing/2014/main" val="2932218030"/>
                  </a:ext>
                </a:extLst>
              </a:tr>
            </a:tbl>
          </a:graphicData>
        </a:graphic>
      </p:graphicFrame>
      <p:sp>
        <p:nvSpPr>
          <p:cNvPr id="10" name="Textfeld 9">
            <a:extLst>
              <a:ext uri="{FF2B5EF4-FFF2-40B4-BE49-F238E27FC236}">
                <a16:creationId xmlns:a16="http://schemas.microsoft.com/office/drawing/2014/main" id="{ABF483BA-271D-C2C4-63F7-FF665BAEF16C}"/>
              </a:ext>
            </a:extLst>
          </p:cNvPr>
          <p:cNvSpPr txBox="1"/>
          <p:nvPr/>
        </p:nvSpPr>
        <p:spPr>
          <a:xfrm>
            <a:off x="210755" y="4667563"/>
            <a:ext cx="3233547" cy="184666"/>
          </a:xfrm>
          <a:prstGeom prst="rect">
            <a:avLst/>
          </a:prstGeom>
          <a:noFill/>
        </p:spPr>
        <p:txBody>
          <a:bodyPr wrap="square">
            <a:spAutoFit/>
          </a:bodyPr>
          <a:lstStyle/>
          <a:p>
            <a:r>
              <a:rPr lang="de-DE" sz="600" dirty="0">
                <a:solidFill>
                  <a:srgbClr val="3C3C3B"/>
                </a:solidFill>
              </a:rPr>
              <a:t>tripartistisch* = Zusammenarbeit von Staat und Sozialpartner</a:t>
            </a:r>
          </a:p>
        </p:txBody>
      </p:sp>
    </p:spTree>
    <p:extLst>
      <p:ext uri="{BB962C8B-B14F-4D97-AF65-F5344CB8AC3E}">
        <p14:creationId xmlns:p14="http://schemas.microsoft.com/office/powerpoint/2010/main" val="6032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F23F26-5EB4-5EF8-776C-7684610579F3}"/>
              </a:ext>
            </a:extLst>
          </p:cNvPr>
          <p:cNvSpPr>
            <a:spLocks noGrp="1"/>
          </p:cNvSpPr>
          <p:nvPr>
            <p:ph type="title"/>
          </p:nvPr>
        </p:nvSpPr>
        <p:spPr>
          <a:xfrm>
            <a:off x="319405" y="435556"/>
            <a:ext cx="7722401" cy="454025"/>
          </a:xfrm>
        </p:spPr>
        <p:txBody>
          <a:bodyPr/>
          <a:lstStyle/>
          <a:p>
            <a:r>
              <a:rPr lang="de-DE" sz="2400" dirty="0"/>
              <a:t>Konzept</a:t>
            </a:r>
          </a:p>
        </p:txBody>
      </p:sp>
      <p:sp>
        <p:nvSpPr>
          <p:cNvPr id="3" name="Inhaltsplatzhalter 2">
            <a:extLst>
              <a:ext uri="{FF2B5EF4-FFF2-40B4-BE49-F238E27FC236}">
                <a16:creationId xmlns:a16="http://schemas.microsoft.com/office/drawing/2014/main" id="{6A5805BD-2D8A-BEEC-29DF-F2B6C2DB40B1}"/>
              </a:ext>
            </a:extLst>
          </p:cNvPr>
          <p:cNvSpPr>
            <a:spLocks noGrp="1"/>
          </p:cNvSpPr>
          <p:nvPr>
            <p:ph idx="1"/>
          </p:nvPr>
        </p:nvSpPr>
        <p:spPr>
          <a:xfrm>
            <a:off x="795655" y="1549399"/>
            <a:ext cx="6262370" cy="3227389"/>
          </a:xfrm>
          <a:ln>
            <a:solidFill>
              <a:srgbClr val="E3051B"/>
            </a:solidFill>
          </a:ln>
        </p:spPr>
        <p:txBody>
          <a:bodyPr>
            <a:normAutofit fontScale="92500" lnSpcReduction="10000"/>
          </a:bodyPr>
          <a:lstStyle/>
          <a:p>
            <a:pPr marL="0" indent="0">
              <a:buNone/>
            </a:pPr>
            <a:r>
              <a:rPr lang="de-DE" sz="1200" b="1" dirty="0"/>
              <a:t>Was soll der Bildungsbaustein zum 11-Punktebrogramm der IG Metall leisten können? </a:t>
            </a:r>
          </a:p>
          <a:p>
            <a:pPr marL="0" indent="0">
              <a:buNone/>
            </a:pPr>
            <a:r>
              <a:rPr lang="de-DE" sz="1200" b="1" dirty="0"/>
              <a:t>Phase I:</a:t>
            </a:r>
          </a:p>
          <a:p>
            <a:pPr marL="685800" lvl="1" indent="-342900">
              <a:buFont typeface="+mj-lt"/>
              <a:buAutoNum type="arabicPeriod"/>
            </a:pPr>
            <a:r>
              <a:rPr lang="de-DE" sz="1200" dirty="0"/>
              <a:t>Ziele und Zweck des 11 Punkteprogramms erläutern,</a:t>
            </a:r>
          </a:p>
          <a:p>
            <a:pPr marL="685800" lvl="1" indent="-342900">
              <a:buFont typeface="+mj-lt"/>
              <a:buAutoNum type="arabicPeriod"/>
            </a:pPr>
            <a:r>
              <a:rPr lang="de-DE" sz="1200" dirty="0"/>
              <a:t>Inhaltliche Erarbeitung der 11 Punke,</a:t>
            </a:r>
          </a:p>
          <a:p>
            <a:pPr marL="685800" lvl="1" indent="-342900">
              <a:buFont typeface="+mj-lt"/>
              <a:buAutoNum type="arabicPeriod"/>
            </a:pPr>
            <a:r>
              <a:rPr lang="de-DE" sz="1200" dirty="0"/>
              <a:t>Gewichtung und Priorisierung der 11 Punkte auf die eigene betriebliche Situation,</a:t>
            </a:r>
          </a:p>
          <a:p>
            <a:pPr marL="685800" lvl="1" indent="-342900">
              <a:buFont typeface="+mj-lt"/>
              <a:buAutoNum type="arabicPeriod"/>
            </a:pPr>
            <a:r>
              <a:rPr lang="de-DE" sz="1200" dirty="0"/>
              <a:t>Eigene Positionierung zu Forderungen der IG Metall + Gemeinsamkeiten erarbeiten und Unterschiede zu anderen kennen lernen,</a:t>
            </a:r>
          </a:p>
          <a:p>
            <a:pPr marL="685800" lvl="1" indent="-342900">
              <a:buFont typeface="+mj-lt"/>
              <a:buAutoNum type="arabicPeriod"/>
            </a:pPr>
            <a:r>
              <a:rPr lang="de-DE" sz="1200" dirty="0"/>
              <a:t>Erste Schlussfolgerungen </a:t>
            </a:r>
          </a:p>
          <a:p>
            <a:pPr marL="0" indent="0">
              <a:buNone/>
            </a:pPr>
            <a:r>
              <a:rPr lang="de-DE" sz="1200" b="1" dirty="0"/>
              <a:t>Phase II:</a:t>
            </a:r>
          </a:p>
          <a:p>
            <a:pPr marL="685800" lvl="1" indent="-342900">
              <a:buFont typeface="+mj-lt"/>
              <a:buAutoNum type="arabicPeriod" startAt="6"/>
            </a:pPr>
            <a:r>
              <a:rPr lang="de-DE" sz="1200" dirty="0"/>
              <a:t>Handlungsoptionen zur Stärkung des 11 Punkteplans der IG Metall vor Ort erarbeiten,</a:t>
            </a:r>
          </a:p>
          <a:p>
            <a:pPr marL="685800" lvl="1" indent="-342900">
              <a:buFont typeface="+mj-lt"/>
              <a:buAutoNum type="arabicPeriod" startAt="6"/>
            </a:pPr>
            <a:r>
              <a:rPr lang="de-DE" sz="1200" dirty="0"/>
              <a:t>Anschlussfähigkeit in die gewerkschaftliche Arbeit </a:t>
            </a:r>
            <a:r>
              <a:rPr lang="de-DE" sz="1200" u="sng" dirty="0"/>
              <a:t>vor Ort </a:t>
            </a:r>
            <a:r>
              <a:rPr lang="de-DE" sz="1200" dirty="0"/>
              <a:t>schaffen.</a:t>
            </a:r>
          </a:p>
          <a:p>
            <a:pPr marL="685800" lvl="1" indent="-342900">
              <a:buFont typeface="+mj-lt"/>
              <a:buAutoNum type="arabicPeriod" startAt="6"/>
            </a:pPr>
            <a:endParaRPr lang="de-DE" sz="1200" dirty="0"/>
          </a:p>
          <a:p>
            <a:pPr marL="0" indent="0">
              <a:buNone/>
            </a:pPr>
            <a:r>
              <a:rPr lang="de-DE" sz="1200" b="1" dirty="0"/>
              <a:t>Organisationspolitische Anwendung</a:t>
            </a:r>
          </a:p>
          <a:p>
            <a:pPr marL="0" indent="0">
              <a:buNone/>
            </a:pPr>
            <a:r>
              <a:rPr lang="de-DE" sz="1200" dirty="0"/>
              <a:t>&gt;Mobilisierung Aktionstag 29. März 25</a:t>
            </a:r>
          </a:p>
          <a:p>
            <a:pPr marL="0" indent="0">
              <a:buNone/>
            </a:pPr>
            <a:r>
              <a:rPr lang="de-DE" sz="1200" dirty="0"/>
              <a:t>&gt;Mitgliedergewinnung = </a:t>
            </a:r>
            <a:r>
              <a:rPr lang="de-DE" sz="1200" dirty="0" err="1"/>
              <a:t>Ansprachethema</a:t>
            </a:r>
            <a:endParaRPr lang="de-DE" sz="1200" dirty="0"/>
          </a:p>
        </p:txBody>
      </p:sp>
      <p:sp>
        <p:nvSpPr>
          <p:cNvPr id="4" name="Textfeld 3">
            <a:extLst>
              <a:ext uri="{FF2B5EF4-FFF2-40B4-BE49-F238E27FC236}">
                <a16:creationId xmlns:a16="http://schemas.microsoft.com/office/drawing/2014/main" id="{A5AF1B64-79AA-D17B-CACD-C9F9D92CED13}"/>
              </a:ext>
            </a:extLst>
          </p:cNvPr>
          <p:cNvSpPr txBox="1"/>
          <p:nvPr/>
        </p:nvSpPr>
        <p:spPr>
          <a:xfrm>
            <a:off x="233854" y="729110"/>
            <a:ext cx="7010401" cy="300082"/>
          </a:xfrm>
          <a:prstGeom prst="rect">
            <a:avLst/>
          </a:prstGeom>
          <a:noFill/>
        </p:spPr>
        <p:txBody>
          <a:bodyPr wrap="square" rtlCol="0">
            <a:spAutoFit/>
          </a:bodyPr>
          <a:lstStyle/>
          <a:p>
            <a:r>
              <a:rPr lang="de-DE" dirty="0">
                <a:solidFill>
                  <a:srgbClr val="3C3C3B"/>
                </a:solidFill>
              </a:rPr>
              <a:t>…für eine Workshop-Phase im Rahmen von z.B. A1 Seminare oder WE-Seminaren </a:t>
            </a:r>
          </a:p>
        </p:txBody>
      </p:sp>
    </p:spTree>
    <p:extLst>
      <p:ext uri="{BB962C8B-B14F-4D97-AF65-F5344CB8AC3E}">
        <p14:creationId xmlns:p14="http://schemas.microsoft.com/office/powerpoint/2010/main" val="126184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3186A0C-E30F-0732-9E84-A01A9AC4E46F}"/>
              </a:ext>
            </a:extLst>
          </p:cNvPr>
          <p:cNvPicPr>
            <a:picLocks noChangeAspect="1"/>
          </p:cNvPicPr>
          <p:nvPr/>
        </p:nvPicPr>
        <p:blipFill>
          <a:blip r:embed="rId2"/>
          <a:stretch>
            <a:fillRect/>
          </a:stretch>
        </p:blipFill>
        <p:spPr>
          <a:xfrm>
            <a:off x="1971039" y="1091253"/>
            <a:ext cx="4122522" cy="2960994"/>
          </a:xfrm>
          <a:prstGeom prst="rect">
            <a:avLst/>
          </a:prstGeom>
        </p:spPr>
      </p:pic>
      <p:sp>
        <p:nvSpPr>
          <p:cNvPr id="7" name="Titel 1">
            <a:extLst>
              <a:ext uri="{FF2B5EF4-FFF2-40B4-BE49-F238E27FC236}">
                <a16:creationId xmlns:a16="http://schemas.microsoft.com/office/drawing/2014/main" id="{13CF9B46-B37A-9B33-2FC1-EE37991779F4}"/>
              </a:ext>
            </a:extLst>
          </p:cNvPr>
          <p:cNvSpPr>
            <a:spLocks noGrp="1"/>
          </p:cNvSpPr>
          <p:nvPr>
            <p:ph type="title"/>
          </p:nvPr>
        </p:nvSpPr>
        <p:spPr>
          <a:xfrm>
            <a:off x="250824" y="352054"/>
            <a:ext cx="7777164" cy="719138"/>
          </a:xfrm>
        </p:spPr>
        <p:txBody>
          <a:bodyPr/>
          <a:lstStyle/>
          <a:p>
            <a:r>
              <a:rPr lang="de-DE" sz="2400" dirty="0"/>
              <a:t>Felder mit Ideen füllen (Kärtchen Abfrage)</a:t>
            </a:r>
            <a:br>
              <a:rPr lang="de-DE" sz="2400" dirty="0"/>
            </a:br>
            <a:r>
              <a:rPr lang="de-DE" sz="2400" dirty="0"/>
              <a:t>Betrieb und Region</a:t>
            </a:r>
          </a:p>
        </p:txBody>
      </p:sp>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C49A7CE5-F49C-EDBA-ED3A-BA4B3068FC24}"/>
                  </a:ext>
                </a:extLst>
              </p14:cNvPr>
              <p14:cNvContentPartPr/>
              <p14:nvPr/>
            </p14:nvContentPartPr>
            <p14:xfrm>
              <a:off x="438754" y="2734776"/>
              <a:ext cx="2458080" cy="401040"/>
            </p14:xfrm>
          </p:contentPart>
        </mc:Choice>
        <mc:Fallback xmlns="">
          <p:pic>
            <p:nvPicPr>
              <p:cNvPr id="8" name="Freihand 7">
                <a:extLst>
                  <a:ext uri="{FF2B5EF4-FFF2-40B4-BE49-F238E27FC236}">
                    <a16:creationId xmlns:a16="http://schemas.microsoft.com/office/drawing/2014/main" id="{C49A7CE5-F49C-EDBA-ED3A-BA4B3068FC24}"/>
                  </a:ext>
                </a:extLst>
              </p:cNvPr>
              <p:cNvPicPr/>
              <p:nvPr/>
            </p:nvPicPr>
            <p:blipFill>
              <a:blip r:embed="rId4"/>
              <a:stretch>
                <a:fillRect/>
              </a:stretch>
            </p:blipFill>
            <p:spPr>
              <a:xfrm>
                <a:off x="430114" y="2726136"/>
                <a:ext cx="2475720" cy="41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062C235D-05C2-D995-F979-2C789CCCA301}"/>
                  </a:ext>
                </a:extLst>
              </p14:cNvPr>
              <p14:cNvContentPartPr/>
              <p14:nvPr/>
            </p14:nvContentPartPr>
            <p14:xfrm>
              <a:off x="5361754" y="2733696"/>
              <a:ext cx="3074400" cy="391680"/>
            </p14:xfrm>
          </p:contentPart>
        </mc:Choice>
        <mc:Fallback xmlns="">
          <p:pic>
            <p:nvPicPr>
              <p:cNvPr id="9" name="Freihand 8">
                <a:extLst>
                  <a:ext uri="{FF2B5EF4-FFF2-40B4-BE49-F238E27FC236}">
                    <a16:creationId xmlns:a16="http://schemas.microsoft.com/office/drawing/2014/main" id="{062C235D-05C2-D995-F979-2C789CCCA301}"/>
                  </a:ext>
                </a:extLst>
              </p:cNvPr>
              <p:cNvPicPr/>
              <p:nvPr/>
            </p:nvPicPr>
            <p:blipFill>
              <a:blip r:embed="rId6"/>
              <a:stretch>
                <a:fillRect/>
              </a:stretch>
            </p:blipFill>
            <p:spPr>
              <a:xfrm>
                <a:off x="5353114" y="2724696"/>
                <a:ext cx="3092040" cy="409320"/>
              </a:xfrm>
              <a:prstGeom prst="rect">
                <a:avLst/>
              </a:prstGeom>
            </p:spPr>
          </p:pic>
        </mc:Fallback>
      </mc:AlternateContent>
    </p:spTree>
    <p:extLst>
      <p:ext uri="{BB962C8B-B14F-4D97-AF65-F5344CB8AC3E}">
        <p14:creationId xmlns:p14="http://schemas.microsoft.com/office/powerpoint/2010/main" val="349685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70C323-FAC2-111F-76F2-7069217C0547}"/>
              </a:ext>
            </a:extLst>
          </p:cNvPr>
          <p:cNvSpPr>
            <a:spLocks noGrp="1"/>
          </p:cNvSpPr>
          <p:nvPr>
            <p:ph sz="half" idx="1"/>
          </p:nvPr>
        </p:nvSpPr>
        <p:spPr>
          <a:xfrm>
            <a:off x="250823" y="2118049"/>
            <a:ext cx="7586889" cy="2444620"/>
          </a:xfrm>
        </p:spPr>
        <p:txBody>
          <a:bodyPr/>
          <a:lstStyle/>
          <a:p>
            <a:r>
              <a:rPr lang="de-DE" sz="1800" dirty="0">
                <a:effectLst/>
                <a:latin typeface="Aptos" panose="020B0004020202020204" pitchFamily="34" charset="0"/>
                <a:ea typeface="Aptos" panose="020B0004020202020204" pitchFamily="34" charset="0"/>
                <a:cs typeface="Times New Roman" panose="02020603050405020304" pitchFamily="18" charset="0"/>
              </a:rPr>
              <a:t>Zu den grundsätzlich drei Zielorientierungen (Wissen – Kennen – Können) muss vorher entschieden werden, welcher Zeitraum im Seminar zur Verfügung steht. </a:t>
            </a:r>
          </a:p>
          <a:p>
            <a:r>
              <a:rPr lang="de-DE" sz="1800" dirty="0">
                <a:effectLst/>
                <a:latin typeface="Aptos" panose="020B0004020202020204" pitchFamily="34" charset="0"/>
                <a:ea typeface="Aptos" panose="020B0004020202020204" pitchFamily="34" charset="0"/>
                <a:cs typeface="Times New Roman" panose="02020603050405020304" pitchFamily="18" charset="0"/>
              </a:rPr>
              <a:t>Je kürzer, desto eher wird realistisch eher ein Bekanntgeben (eventuell eigenes Erlesen der 11-Punkte) möglich sein. </a:t>
            </a:r>
          </a:p>
          <a:p>
            <a:r>
              <a:rPr lang="de-DE" sz="1800" dirty="0">
                <a:effectLst/>
                <a:latin typeface="Aptos" panose="020B0004020202020204" pitchFamily="34" charset="0"/>
                <a:ea typeface="Aptos" panose="020B0004020202020204" pitchFamily="34" charset="0"/>
                <a:cs typeface="Times New Roman" panose="02020603050405020304" pitchFamily="18" charset="0"/>
              </a:rPr>
              <a:t>Eine weitere Dimension könnte die Entscheidung sein, nur einige Punkte tiefer im Seminar zu erarbeiten (Konzentration auf wesentliche, vielleicht regional oder betrieblich relevante Themen).</a:t>
            </a:r>
            <a:endParaRPr lang="de-DE" dirty="0"/>
          </a:p>
        </p:txBody>
      </p:sp>
      <p:sp>
        <p:nvSpPr>
          <p:cNvPr id="3" name="Textplatzhalter 2">
            <a:extLst>
              <a:ext uri="{FF2B5EF4-FFF2-40B4-BE49-F238E27FC236}">
                <a16:creationId xmlns:a16="http://schemas.microsoft.com/office/drawing/2014/main" id="{422BA3FE-9BE9-E1CE-6E74-E3C64AD68C18}"/>
              </a:ext>
            </a:extLst>
          </p:cNvPr>
          <p:cNvSpPr>
            <a:spLocks noGrp="1"/>
          </p:cNvSpPr>
          <p:nvPr>
            <p:ph type="body" sz="quarter" idx="13"/>
          </p:nvPr>
        </p:nvSpPr>
        <p:spPr>
          <a:xfrm>
            <a:off x="250825" y="802433"/>
            <a:ext cx="7586889" cy="1073019"/>
          </a:xfrm>
        </p:spPr>
        <p:txBody>
          <a:bodyPr/>
          <a:lstStyle/>
          <a:p>
            <a:r>
              <a:rPr lang="de-DE" sz="1800" dirty="0">
                <a:effectLst/>
                <a:latin typeface="Aptos" panose="020B0004020202020204" pitchFamily="34" charset="0"/>
                <a:ea typeface="Aptos" panose="020B0004020202020204" pitchFamily="34" charset="0"/>
                <a:cs typeface="Times New Roman" panose="02020603050405020304" pitchFamily="18" charset="0"/>
              </a:rPr>
              <a:t>Vorrangig für das Einstiegsseminar Vertrauensleute/Aktive (manchmal ‘A1‘ genannt). Darüber hinaus ein paar Hinweise und Überlegungen für den weiteren Einsatz</a:t>
            </a:r>
            <a:endParaRPr lang="de-DE" dirty="0"/>
          </a:p>
        </p:txBody>
      </p:sp>
      <p:sp>
        <p:nvSpPr>
          <p:cNvPr id="5" name="Titel 4">
            <a:extLst>
              <a:ext uri="{FF2B5EF4-FFF2-40B4-BE49-F238E27FC236}">
                <a16:creationId xmlns:a16="http://schemas.microsoft.com/office/drawing/2014/main" id="{4F14BFA0-ECBF-DB86-1382-01EE8D6A4EEC}"/>
              </a:ext>
            </a:extLst>
          </p:cNvPr>
          <p:cNvSpPr>
            <a:spLocks noGrp="1"/>
          </p:cNvSpPr>
          <p:nvPr>
            <p:ph type="title"/>
          </p:nvPr>
        </p:nvSpPr>
        <p:spPr>
          <a:xfrm>
            <a:off x="250825" y="258905"/>
            <a:ext cx="6084661" cy="472175"/>
          </a:xfrm>
        </p:spPr>
        <p:txBody>
          <a:bodyPr>
            <a:normAutofit fontScale="90000"/>
          </a:bodyPr>
          <a:lstStyle/>
          <a:p>
            <a:r>
              <a:rPr lang="de-DE" sz="1800" b="1" dirty="0">
                <a:effectLst/>
                <a:latin typeface="Aptos" panose="020B0004020202020204" pitchFamily="34" charset="0"/>
                <a:ea typeface="Aptos" panose="020B0004020202020204" pitchFamily="34" charset="0"/>
                <a:cs typeface="Times New Roman" panose="02020603050405020304" pitchFamily="18" charset="0"/>
              </a:rPr>
              <a:t>Überlegungen zum Einsatz des 11-Punkte-Programms 2024 in Seminare</a:t>
            </a:r>
            <a:endParaRPr lang="de-DE" dirty="0"/>
          </a:p>
        </p:txBody>
      </p:sp>
    </p:spTree>
    <p:extLst>
      <p:ext uri="{BB962C8B-B14F-4D97-AF65-F5344CB8AC3E}">
        <p14:creationId xmlns:p14="http://schemas.microsoft.com/office/powerpoint/2010/main" val="217575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70C323-FAC2-111F-76F2-7069217C0547}"/>
              </a:ext>
            </a:extLst>
          </p:cNvPr>
          <p:cNvSpPr>
            <a:spLocks noGrp="1"/>
          </p:cNvSpPr>
          <p:nvPr>
            <p:ph sz="half" idx="1"/>
          </p:nvPr>
        </p:nvSpPr>
        <p:spPr>
          <a:xfrm>
            <a:off x="250824" y="886408"/>
            <a:ext cx="7764172" cy="3554963"/>
          </a:xfrm>
        </p:spPr>
        <p:txBody>
          <a:bodyPr/>
          <a:lstStyle/>
          <a:p>
            <a:pPr marL="342900" lvl="0" indent="-342900">
              <a:lnSpc>
                <a:spcPct val="115000"/>
              </a:lnSpc>
              <a:buFont typeface="+mj-lt"/>
              <a:buAutoNum type="arabicPeriod"/>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Das 5-seitige-Papier (</a:t>
            </a:r>
            <a:r>
              <a:rPr lang="de-DE" sz="1400" kern="100" dirty="0" err="1">
                <a:effectLst/>
                <a:latin typeface="Aptos" panose="020B0004020202020204" pitchFamily="34" charset="0"/>
                <a:ea typeface="Aptos" panose="020B0004020202020204" pitchFamily="34" charset="0"/>
                <a:cs typeface="Times New Roman" panose="02020603050405020304" pitchFamily="18" charset="0"/>
              </a:rPr>
              <a:t>pdf</a:t>
            </a:r>
            <a:r>
              <a:rPr lang="de-DE" sz="1400" kern="100" dirty="0">
                <a:effectLst/>
                <a:latin typeface="Aptos" panose="020B0004020202020204" pitchFamily="34" charset="0"/>
                <a:ea typeface="Aptos" panose="020B0004020202020204" pitchFamily="34" charset="0"/>
                <a:cs typeface="Times New Roman" panose="02020603050405020304" pitchFamily="18" charset="0"/>
              </a:rPr>
              <a:t>) austeilen und individuelle Lesezeit (~10 min) geben. Danach Aufforderung auf einer vorbereiteten </a:t>
            </a:r>
            <a:r>
              <a:rPr lang="de-DE" sz="1400" kern="100" dirty="0" err="1">
                <a:effectLst/>
                <a:latin typeface="Aptos" panose="020B0004020202020204" pitchFamily="34" charset="0"/>
                <a:ea typeface="Aptos" panose="020B0004020202020204" pitchFamily="34" charset="0"/>
                <a:cs typeface="Times New Roman" panose="02020603050405020304" pitchFamily="18" charset="0"/>
              </a:rPr>
              <a:t>FlipChart</a:t>
            </a:r>
            <a:r>
              <a:rPr lang="de-DE" sz="1400" kern="100" dirty="0">
                <a:effectLst/>
                <a:latin typeface="Aptos" panose="020B0004020202020204" pitchFamily="34" charset="0"/>
                <a:ea typeface="Aptos" panose="020B0004020202020204" pitchFamily="34" charset="0"/>
                <a:cs typeface="Times New Roman" panose="02020603050405020304" pitchFamily="18" charset="0"/>
              </a:rPr>
              <a:t>/WZ eine individuelle Entscheidung abverlangen sein Kürzel zu verorten. Entscheidungskriterien könnten u.a. sein: </a:t>
            </a:r>
          </a:p>
          <a:p>
            <a:pPr marL="742950" lvl="1" indent="-285750">
              <a:lnSpc>
                <a:spcPct val="115000"/>
              </a:lnSpc>
              <a:buFont typeface="+mj-lt"/>
              <a:buAutoNum type="alphaLcPeriod"/>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Ich habe Lust mit dem Thema mit Menschen/Mitgliedern ins Gespräch zu kommen (Ich bin sprechfähig) </a:t>
            </a:r>
          </a:p>
          <a:p>
            <a:pPr marL="742950" lvl="1" indent="-285750">
              <a:lnSpc>
                <a:spcPct val="115000"/>
              </a:lnSpc>
              <a:spcAft>
                <a:spcPts val="800"/>
              </a:spcAft>
              <a:buFont typeface="+mj-lt"/>
              <a:buAutoNum type="alphaLcPeriod"/>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Ich fühle mich unsicher, habe aber Lust mich näher zu Informieren (weitere AG-Phase mit Faktenblättern und weiteren Informationen)</a:t>
            </a:r>
          </a:p>
          <a:p>
            <a:pPr marL="742950" lvl="1" indent="-285750">
              <a:lnSpc>
                <a:spcPct val="115000"/>
              </a:lnSpc>
              <a:spcAft>
                <a:spcPts val="800"/>
              </a:spcAft>
              <a:buFont typeface="+mj-lt"/>
              <a:buAutoNum type="alphaLcPeriod"/>
            </a:pPr>
            <a:r>
              <a:rPr lang="de-DE" sz="1400" dirty="0">
                <a:effectLst/>
                <a:latin typeface="Aptos" panose="020B0004020202020204" pitchFamily="34" charset="0"/>
                <a:ea typeface="Aptos" panose="020B0004020202020204" pitchFamily="34" charset="0"/>
                <a:cs typeface="Times New Roman" panose="02020603050405020304" pitchFamily="18" charset="0"/>
              </a:rPr>
              <a:t>Ich bin dagegen, ich habe Kritik; ich fühle mich außerstande das Thema zu thematisieren (…alle anderen sind dagegen; mir wird nicht zugehört…) (hilfreicher Tipp: vorher könnte Referent*in ein Signal geben, das Kritik in der IG Metall die Grundlage einer freien Debatte ist…das Papier stellt die Mehrheitsmeinung der IG Metall dar und die Aktiven sind nicht verpflichtet gegen ihre innere Überzeugung anderen diese Meinung zu übertragen)</a:t>
            </a:r>
          </a:p>
        </p:txBody>
      </p:sp>
      <p:sp>
        <p:nvSpPr>
          <p:cNvPr id="3" name="Textplatzhalter 2">
            <a:extLst>
              <a:ext uri="{FF2B5EF4-FFF2-40B4-BE49-F238E27FC236}">
                <a16:creationId xmlns:a16="http://schemas.microsoft.com/office/drawing/2014/main" id="{422BA3FE-9BE9-E1CE-6E74-E3C64AD68C18}"/>
              </a:ext>
            </a:extLst>
          </p:cNvPr>
          <p:cNvSpPr>
            <a:spLocks noGrp="1"/>
          </p:cNvSpPr>
          <p:nvPr>
            <p:ph type="body" sz="quarter" idx="13"/>
          </p:nvPr>
        </p:nvSpPr>
        <p:spPr>
          <a:xfrm>
            <a:off x="250825" y="226454"/>
            <a:ext cx="6429893" cy="495300"/>
          </a:xfrm>
        </p:spPr>
        <p:txBody>
          <a:bodyPr/>
          <a:lstStyle/>
          <a:p>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kern="100" dirty="0">
                <a:effectLst/>
                <a:latin typeface="Aptos" panose="020B0004020202020204" pitchFamily="34" charset="0"/>
                <a:ea typeface="Aptos" panose="020B0004020202020204" pitchFamily="34" charset="0"/>
                <a:cs typeface="Times New Roman" panose="02020603050405020304" pitchFamily="18" charset="0"/>
              </a:rPr>
              <a:t>Im Einstiegsseminar könnten einige Variationen interessant sein: (1v4-Ablaufvorschlag)</a:t>
            </a:r>
          </a:p>
          <a:p>
            <a:endParaRPr lang="de-DE" dirty="0"/>
          </a:p>
        </p:txBody>
      </p:sp>
    </p:spTree>
    <p:extLst>
      <p:ext uri="{BB962C8B-B14F-4D97-AF65-F5344CB8AC3E}">
        <p14:creationId xmlns:p14="http://schemas.microsoft.com/office/powerpoint/2010/main" val="1001268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70C323-FAC2-111F-76F2-7069217C0547}"/>
              </a:ext>
            </a:extLst>
          </p:cNvPr>
          <p:cNvSpPr>
            <a:spLocks noGrp="1"/>
          </p:cNvSpPr>
          <p:nvPr>
            <p:ph sz="half" idx="1"/>
          </p:nvPr>
        </p:nvSpPr>
        <p:spPr>
          <a:xfrm>
            <a:off x="250824" y="886408"/>
            <a:ext cx="6429894" cy="3554963"/>
          </a:xfrm>
        </p:spPr>
        <p:txBody>
          <a:bodyPr/>
          <a:lstStyle/>
          <a:p>
            <a:r>
              <a:rPr lang="de-DE" sz="1800" dirty="0">
                <a:effectLst/>
                <a:latin typeface="Aptos" panose="020B0004020202020204" pitchFamily="34" charset="0"/>
                <a:ea typeface="Aptos" panose="020B0004020202020204" pitchFamily="34" charset="0"/>
                <a:cs typeface="Times New Roman" panose="02020603050405020304" pitchFamily="18" charset="0"/>
              </a:rPr>
              <a:t>Hier ein Beispielbild (allerdings nicht vom Einstiegsseminar): Die TN fühlen sich überwiegend sprechfähig. </a:t>
            </a:r>
          </a:p>
          <a:p>
            <a:r>
              <a:rPr lang="de-DE" sz="1800" dirty="0">
                <a:effectLst/>
                <a:latin typeface="Aptos" panose="020B0004020202020204" pitchFamily="34" charset="0"/>
                <a:ea typeface="Aptos" panose="020B0004020202020204" pitchFamily="34" charset="0"/>
                <a:cs typeface="Times New Roman" panose="02020603050405020304" pitchFamily="18" charset="0"/>
              </a:rPr>
              <a:t>Ein Thema ist in kritischer Mehrheitsfindung:                                </a:t>
            </a:r>
            <a:r>
              <a:rPr lang="de-DE" sz="1800" b="1" dirty="0">
                <a:effectLst/>
                <a:latin typeface="Aptos" panose="020B0004020202020204" pitchFamily="34" charset="0"/>
                <a:ea typeface="Aptos" panose="020B0004020202020204" pitchFamily="34" charset="0"/>
                <a:cs typeface="Times New Roman" panose="02020603050405020304" pitchFamily="18" charset="0"/>
              </a:rPr>
              <a:t>6:Die Mobilitätswende massiv beschleunigen. </a:t>
            </a:r>
          </a:p>
          <a:p>
            <a:r>
              <a:rPr lang="de-DE" sz="1800" dirty="0">
                <a:effectLst/>
                <a:latin typeface="Aptos" panose="020B0004020202020204" pitchFamily="34" charset="0"/>
                <a:ea typeface="Aptos" panose="020B0004020202020204" pitchFamily="34" charset="0"/>
                <a:cs typeface="Times New Roman" panose="02020603050405020304" pitchFamily="18" charset="0"/>
              </a:rPr>
              <a:t>Hier könnten die Referent*innen entscheiden mit den Faktenblättern o.ä. weiter zu agieren oder </a:t>
            </a:r>
          </a:p>
          <a:p>
            <a:r>
              <a:rPr lang="de-DE" sz="1800" dirty="0">
                <a:effectLst/>
                <a:latin typeface="Aptos" panose="020B0004020202020204" pitchFamily="34" charset="0"/>
                <a:ea typeface="Aptos" panose="020B0004020202020204" pitchFamily="34" charset="0"/>
                <a:cs typeface="Times New Roman" panose="02020603050405020304" pitchFamily="18" charset="0"/>
              </a:rPr>
              <a:t>das Thema stehen zu lassen als derzeitige gesellschaftliche Diskussionssituation. </a:t>
            </a:r>
            <a:endParaRPr lang="de-DE" dirty="0"/>
          </a:p>
        </p:txBody>
      </p:sp>
      <p:pic>
        <p:nvPicPr>
          <p:cNvPr id="6" name="Bildplatzhalter 5">
            <a:extLst>
              <a:ext uri="{FF2B5EF4-FFF2-40B4-BE49-F238E27FC236}">
                <a16:creationId xmlns:a16="http://schemas.microsoft.com/office/drawing/2014/main" id="{C8704107-E7DE-18D4-BAD7-65FA095A7BB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817" r="6817"/>
          <a:stretch>
            <a:fillRect/>
          </a:stretch>
        </p:blipFill>
        <p:spPr bwMode="auto">
          <a:xfrm>
            <a:off x="6819900" y="1079500"/>
            <a:ext cx="2073275" cy="3362325"/>
          </a:xfrm>
          <a:prstGeom prst="rect">
            <a:avLst/>
          </a:prstGeom>
          <a:noFill/>
          <a:ln>
            <a:noFill/>
          </a:ln>
        </p:spPr>
      </p:pic>
      <p:sp>
        <p:nvSpPr>
          <p:cNvPr id="7" name="Textplatzhalter 2">
            <a:extLst>
              <a:ext uri="{FF2B5EF4-FFF2-40B4-BE49-F238E27FC236}">
                <a16:creationId xmlns:a16="http://schemas.microsoft.com/office/drawing/2014/main" id="{6B26EE3F-0C37-112C-BF22-E792E7C1E0CB}"/>
              </a:ext>
            </a:extLst>
          </p:cNvPr>
          <p:cNvSpPr txBox="1">
            <a:spLocks/>
          </p:cNvSpPr>
          <p:nvPr/>
        </p:nvSpPr>
        <p:spPr>
          <a:xfrm>
            <a:off x="250825" y="226454"/>
            <a:ext cx="6429893" cy="4953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chemeClr val="accent5"/>
              </a:buClr>
              <a:buFont typeface="Meta IGM" panose="02000503040000020004" pitchFamily="2" charset="0"/>
              <a:buNone/>
              <a:defRPr sz="2400" b="0" i="0" kern="1200" spc="100" baseline="0">
                <a:solidFill>
                  <a:schemeClr val="tx1"/>
                </a:solidFill>
                <a:latin typeface="Meta Head IGM Cond Light" panose="02000506030000020004" pitchFamily="2" charset="77"/>
                <a:ea typeface="+mn-ea"/>
                <a:cs typeface="+mn-cs"/>
              </a:defRPr>
            </a:lvl1pPr>
            <a:lvl2pPr marL="179388" indent="0" algn="l" defTabSz="685800" rtl="0" eaLnBrk="1" latinLnBrk="0" hangingPunct="1">
              <a:lnSpc>
                <a:spcPct val="90000"/>
              </a:lnSpc>
              <a:spcBef>
                <a:spcPts val="375"/>
              </a:spcBef>
              <a:buClr>
                <a:schemeClr val="accent5"/>
              </a:buClr>
              <a:buSzPct val="100000"/>
              <a:buFont typeface="Meta IGM" panose="02000503040000020004" pitchFamily="2" charset="0"/>
              <a:buNone/>
              <a:defRPr sz="15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DE" sz="1800" kern="100" dirty="0">
              <a:latin typeface="Aptos" panose="020B0004020202020204" pitchFamily="34" charset="0"/>
              <a:ea typeface="Aptos" panose="020B0004020202020204" pitchFamily="34" charset="0"/>
              <a:cs typeface="Times New Roman" panose="02020603050405020304" pitchFamily="18" charset="0"/>
            </a:endParaRPr>
          </a:p>
          <a:p>
            <a:r>
              <a:rPr lang="de-DE" sz="1800" kern="100" dirty="0">
                <a:latin typeface="Aptos" panose="020B0004020202020204" pitchFamily="34" charset="0"/>
                <a:ea typeface="Aptos" panose="020B0004020202020204" pitchFamily="34" charset="0"/>
                <a:cs typeface="Times New Roman" panose="02020603050405020304" pitchFamily="18" charset="0"/>
              </a:rPr>
              <a:t>Im Einstiegsseminar könnten einige Variationen interessant sein: (2v4-durchgeführtes Verfahren)</a:t>
            </a:r>
          </a:p>
          <a:p>
            <a:endParaRPr lang="de-DE" dirty="0"/>
          </a:p>
        </p:txBody>
      </p:sp>
    </p:spTree>
    <p:extLst>
      <p:ext uri="{BB962C8B-B14F-4D97-AF65-F5344CB8AC3E}">
        <p14:creationId xmlns:p14="http://schemas.microsoft.com/office/powerpoint/2010/main" val="1172578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70C323-FAC2-111F-76F2-7069217C0547}"/>
              </a:ext>
            </a:extLst>
          </p:cNvPr>
          <p:cNvSpPr>
            <a:spLocks noGrp="1"/>
          </p:cNvSpPr>
          <p:nvPr>
            <p:ph sz="half" idx="1"/>
          </p:nvPr>
        </p:nvSpPr>
        <p:spPr>
          <a:xfrm>
            <a:off x="250824" y="1082351"/>
            <a:ext cx="8594596" cy="3424337"/>
          </a:xfrm>
        </p:spPr>
        <p:txBody>
          <a:bodyPr/>
          <a:lstStyle/>
          <a:p>
            <a:pPr marL="342900" lvl="0" indent="-342900">
              <a:lnSpc>
                <a:spcPct val="115000"/>
              </a:lnSpc>
              <a:buFont typeface="+mj-lt"/>
              <a:buAutoNum type="arabicPeriod"/>
            </a:pPr>
            <a:r>
              <a:rPr lang="de-DE" sz="1200" kern="100" dirty="0">
                <a:effectLst/>
                <a:latin typeface="Aptos" panose="020B0004020202020204" pitchFamily="34" charset="0"/>
                <a:ea typeface="Aptos" panose="020B0004020202020204" pitchFamily="34" charset="0"/>
                <a:cs typeface="Times New Roman" panose="02020603050405020304" pitchFamily="18" charset="0"/>
              </a:rPr>
              <a:t>Das 5-seitige-Papier (</a:t>
            </a:r>
            <a:r>
              <a:rPr lang="de-DE" sz="1200" kern="100" dirty="0" err="1">
                <a:effectLst/>
                <a:latin typeface="Aptos" panose="020B0004020202020204" pitchFamily="34" charset="0"/>
                <a:ea typeface="Aptos" panose="020B0004020202020204" pitchFamily="34" charset="0"/>
                <a:cs typeface="Times New Roman" panose="02020603050405020304" pitchFamily="18" charset="0"/>
              </a:rPr>
              <a:t>pdf</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austeilen und individuelle Lesezeit (~10 min) geben. Danach Aufforderung jede*r TN im Raum als soziometrische Aufstellung nach Wichtigkeit ein Ort aufsuchen und Stellung zu beziehen. Anschließend könnte auch hier in AG mit einigen Themen und Faktenblättern Vertiefungen erarbeitet werden. </a:t>
            </a:r>
          </a:p>
          <a:p>
            <a:pPr marL="342900" lvl="0" indent="-342900">
              <a:lnSpc>
                <a:spcPct val="115000"/>
              </a:lnSpc>
              <a:buFont typeface="+mj-lt"/>
              <a:buAutoNum type="arabicPeriod"/>
            </a:pPr>
            <a:r>
              <a:rPr lang="de-DE" sz="1200" kern="100" dirty="0">
                <a:effectLst/>
                <a:latin typeface="Aptos" panose="020B0004020202020204" pitchFamily="34" charset="0"/>
                <a:ea typeface="Aptos" panose="020B0004020202020204" pitchFamily="34" charset="0"/>
                <a:cs typeface="Times New Roman" panose="02020603050405020304" pitchFamily="18" charset="0"/>
              </a:rPr>
              <a:t>Es gibt ja auch PowerPoint-Präsentationen, die können auch zur Auslösung einer Debatte im Seminar genutzt werden.</a:t>
            </a:r>
          </a:p>
          <a:p>
            <a:pPr marL="342900" lvl="0" indent="-342900">
              <a:lnSpc>
                <a:spcPct val="115000"/>
              </a:lnSpc>
              <a:buFont typeface="+mj-lt"/>
              <a:buAutoNum type="arabicPeriod"/>
            </a:pPr>
            <a:r>
              <a:rPr lang="de-DE" sz="1200" kern="100" dirty="0">
                <a:effectLst/>
                <a:latin typeface="Aptos" panose="020B0004020202020204" pitchFamily="34" charset="0"/>
                <a:ea typeface="Aptos" panose="020B0004020202020204" pitchFamily="34" charset="0"/>
                <a:cs typeface="Times New Roman" panose="02020603050405020304" pitchFamily="18" charset="0"/>
              </a:rPr>
              <a:t>Das Referententeam selektiert TN-Regional-Betrieblich-Seminarbezogen einzelne Punkte heraus und löst eine Debatte im Seminar aus, wobei abschließend auf das Gesamtpapier hinzuweisen ist. Lediglich Themen als Teaser nutzen, um das Gesamtpapier zu bewerben.</a:t>
            </a:r>
          </a:p>
          <a:p>
            <a:pPr marL="342900" lvl="0" indent="-342900">
              <a:lnSpc>
                <a:spcPct val="115000"/>
              </a:lnSpc>
              <a:buFont typeface="+mj-lt"/>
              <a:buAutoNum type="arabicPeriod"/>
            </a:pPr>
            <a:r>
              <a:rPr lang="de-DE" sz="1200" kern="100" dirty="0">
                <a:effectLst/>
                <a:latin typeface="Aptos" panose="020B0004020202020204" pitchFamily="34" charset="0"/>
                <a:ea typeface="Aptos" panose="020B0004020202020204" pitchFamily="34" charset="0"/>
                <a:cs typeface="Times New Roman" panose="02020603050405020304" pitchFamily="18" charset="0"/>
              </a:rPr>
              <a:t>Das 5-seitige-Papier (</a:t>
            </a:r>
            <a:r>
              <a:rPr lang="de-DE" sz="1200" kern="100" dirty="0" err="1">
                <a:effectLst/>
                <a:latin typeface="Aptos" panose="020B0004020202020204" pitchFamily="34" charset="0"/>
                <a:ea typeface="Aptos" panose="020B0004020202020204" pitchFamily="34" charset="0"/>
                <a:cs typeface="Times New Roman" panose="02020603050405020304" pitchFamily="18" charset="0"/>
              </a:rPr>
              <a:t>pdf</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austeilen und individuelle Lesezeit (~10 min) geben. Danach Aufforderung an die TN mit der Frage: Welches Tier assoziieren die TN mit der IG Metall.</a:t>
            </a:r>
          </a:p>
          <a:p>
            <a:pPr marL="342900" lvl="0" indent="-342900">
              <a:lnSpc>
                <a:spcPct val="115000"/>
              </a:lnSpc>
              <a:buFont typeface="+mj-lt"/>
              <a:buAutoNum type="arabicPeriod"/>
            </a:pPr>
            <a:r>
              <a:rPr lang="de-DE" sz="1200" kern="100" dirty="0">
                <a:effectLst/>
                <a:latin typeface="Aptos" panose="020B0004020202020204" pitchFamily="34" charset="0"/>
                <a:ea typeface="Aptos" panose="020B0004020202020204" pitchFamily="34" charset="0"/>
                <a:cs typeface="Times New Roman" panose="02020603050405020304" pitchFamily="18" charset="0"/>
              </a:rPr>
              <a:t>Das 5-seitige-Papier (</a:t>
            </a:r>
            <a:r>
              <a:rPr lang="de-DE" sz="1200" kern="100" dirty="0" err="1">
                <a:effectLst/>
                <a:latin typeface="Aptos" panose="020B0004020202020204" pitchFamily="34" charset="0"/>
                <a:ea typeface="Aptos" panose="020B0004020202020204" pitchFamily="34" charset="0"/>
                <a:cs typeface="Times New Roman" panose="02020603050405020304" pitchFamily="18" charset="0"/>
              </a:rPr>
              <a:t>pdf</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austeilen und individuelle Lesezeit (~10 min) geben. Danach Aufforderung in Murmelgruppen-bezogene Wichtigkeiten der Themen zu listen. Diese Listen stehen dann einer offenen Debatte im Seminar zu Grunde.</a:t>
            </a:r>
          </a:p>
          <a:p>
            <a:pPr marL="342900" lvl="0" indent="-342900">
              <a:lnSpc>
                <a:spcPct val="115000"/>
              </a:lnSpc>
              <a:buFont typeface="+mj-lt"/>
              <a:buAutoNum type="arabicPeriod"/>
            </a:pPr>
            <a:r>
              <a:rPr lang="de-DE" sz="1200" dirty="0">
                <a:effectLst/>
                <a:latin typeface="Aptos" panose="020B0004020202020204" pitchFamily="34" charset="0"/>
                <a:ea typeface="Aptos" panose="020B0004020202020204" pitchFamily="34" charset="0"/>
                <a:cs typeface="Times New Roman" panose="02020603050405020304" pitchFamily="18" charset="0"/>
              </a:rPr>
              <a:t>Das 5-seitige-Papier (</a:t>
            </a:r>
            <a:r>
              <a:rPr lang="de-DE" sz="1200" dirty="0" err="1">
                <a:effectLst/>
                <a:latin typeface="Aptos" panose="020B0004020202020204" pitchFamily="34" charset="0"/>
                <a:ea typeface="Aptos" panose="020B0004020202020204" pitchFamily="34" charset="0"/>
                <a:cs typeface="Times New Roman" panose="02020603050405020304" pitchFamily="18" charset="0"/>
              </a:rPr>
              <a:t>pdf</a:t>
            </a:r>
            <a:r>
              <a:rPr lang="de-DE" sz="1200" dirty="0">
                <a:effectLst/>
                <a:latin typeface="Aptos" panose="020B0004020202020204" pitchFamily="34" charset="0"/>
                <a:ea typeface="Aptos" panose="020B0004020202020204" pitchFamily="34" charset="0"/>
                <a:cs typeface="Times New Roman" panose="02020603050405020304" pitchFamily="18" charset="0"/>
              </a:rPr>
              <a:t>) austeilen und individuelle Lesezeit (~10 min) geben. Danach Aufforderung individuelle Karten zu beschreiben, mit welchen Ideen und Handlungen die TN das 11-Punke-Programm im Betrieb unterstützen wollen.</a:t>
            </a:r>
            <a:endParaRPr lang="de-DE" sz="1200" dirty="0"/>
          </a:p>
        </p:txBody>
      </p:sp>
      <p:sp>
        <p:nvSpPr>
          <p:cNvPr id="7" name="Textplatzhalter 2">
            <a:extLst>
              <a:ext uri="{FF2B5EF4-FFF2-40B4-BE49-F238E27FC236}">
                <a16:creationId xmlns:a16="http://schemas.microsoft.com/office/drawing/2014/main" id="{6B26EE3F-0C37-112C-BF22-E792E7C1E0CB}"/>
              </a:ext>
            </a:extLst>
          </p:cNvPr>
          <p:cNvSpPr txBox="1">
            <a:spLocks/>
          </p:cNvSpPr>
          <p:nvPr/>
        </p:nvSpPr>
        <p:spPr>
          <a:xfrm>
            <a:off x="250825" y="226454"/>
            <a:ext cx="6429893" cy="4953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chemeClr val="accent5"/>
              </a:buClr>
              <a:buFont typeface="Meta IGM" panose="02000503040000020004" pitchFamily="2" charset="0"/>
              <a:buNone/>
              <a:defRPr sz="2400" b="0" i="0" kern="1200" spc="100" baseline="0">
                <a:solidFill>
                  <a:schemeClr val="tx1"/>
                </a:solidFill>
                <a:latin typeface="Meta Head IGM Cond Light" panose="02000506030000020004" pitchFamily="2" charset="77"/>
                <a:ea typeface="+mn-ea"/>
                <a:cs typeface="+mn-cs"/>
              </a:defRPr>
            </a:lvl1pPr>
            <a:lvl2pPr marL="179388" indent="0" algn="l" defTabSz="685800" rtl="0" eaLnBrk="1" latinLnBrk="0" hangingPunct="1">
              <a:lnSpc>
                <a:spcPct val="90000"/>
              </a:lnSpc>
              <a:spcBef>
                <a:spcPts val="375"/>
              </a:spcBef>
              <a:buClr>
                <a:schemeClr val="accent5"/>
              </a:buClr>
              <a:buSzPct val="100000"/>
              <a:buFont typeface="Meta IGM" panose="02000503040000020004" pitchFamily="2" charset="0"/>
              <a:buNone/>
              <a:defRPr sz="15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DE" sz="1800" kern="100" dirty="0">
              <a:latin typeface="Aptos" panose="020B0004020202020204" pitchFamily="34" charset="0"/>
              <a:ea typeface="Aptos" panose="020B0004020202020204" pitchFamily="34" charset="0"/>
              <a:cs typeface="Times New Roman" panose="02020603050405020304" pitchFamily="18" charset="0"/>
            </a:endParaRPr>
          </a:p>
          <a:p>
            <a:r>
              <a:rPr lang="de-DE" sz="1800" kern="100" dirty="0">
                <a:latin typeface="Aptos" panose="020B0004020202020204" pitchFamily="34" charset="0"/>
                <a:ea typeface="Aptos" panose="020B0004020202020204" pitchFamily="34" charset="0"/>
                <a:cs typeface="Times New Roman" panose="02020603050405020304" pitchFamily="18" charset="0"/>
              </a:rPr>
              <a:t>Im Einstiegsseminar könnten einige Variationen interessant sein: (3v4-weitere Variationen)</a:t>
            </a:r>
          </a:p>
          <a:p>
            <a:endParaRPr lang="de-DE" dirty="0"/>
          </a:p>
        </p:txBody>
      </p:sp>
    </p:spTree>
    <p:extLst>
      <p:ext uri="{BB962C8B-B14F-4D97-AF65-F5344CB8AC3E}">
        <p14:creationId xmlns:p14="http://schemas.microsoft.com/office/powerpoint/2010/main" val="195840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70C323-FAC2-111F-76F2-7069217C0547}"/>
              </a:ext>
            </a:extLst>
          </p:cNvPr>
          <p:cNvSpPr>
            <a:spLocks noGrp="1"/>
          </p:cNvSpPr>
          <p:nvPr>
            <p:ph sz="half" idx="1"/>
          </p:nvPr>
        </p:nvSpPr>
        <p:spPr>
          <a:xfrm>
            <a:off x="250824" y="1082351"/>
            <a:ext cx="8594596" cy="3573625"/>
          </a:xfrm>
        </p:spPr>
        <p:txBody>
          <a:bodyPr/>
          <a:lstStyle/>
          <a:p>
            <a:pPr>
              <a:lnSpc>
                <a:spcPct val="115000"/>
              </a:lnSpc>
              <a:spcAft>
                <a:spcPts val="800"/>
              </a:spcAft>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Weitere Aspekte, die im Anschluss, wenn die Abläufe dokumentiert wären, bei weiteren Bildungsstrategien denkbar wären. </a:t>
            </a:r>
          </a:p>
          <a:p>
            <a:pPr>
              <a:lnSpc>
                <a:spcPct val="115000"/>
              </a:lnSpc>
              <a:spcAft>
                <a:spcPts val="800"/>
              </a:spcAft>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Bei mehreren betriebsbezogenen Seminaren könnte sich ein Bild entwickeln, das der VKL und der IG Metall hilft bestimmte Themen in die betriebspolitische Arbeit zu integrieren. In der Automobilindustrie ist eine kritische Bewertung des Punktes 6 nachvollziehbar. </a:t>
            </a:r>
          </a:p>
          <a:p>
            <a:pPr>
              <a:lnSpc>
                <a:spcPct val="115000"/>
              </a:lnSpc>
              <a:spcAft>
                <a:spcPts val="800"/>
              </a:spcAft>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Die weiteren Schritte können dazu führen, mit den </a:t>
            </a:r>
            <a:r>
              <a:rPr lang="de-DE" sz="1400" kern="100" dirty="0" err="1">
                <a:effectLst/>
                <a:latin typeface="Aptos" panose="020B0004020202020204" pitchFamily="34" charset="0"/>
                <a:ea typeface="Aptos" panose="020B0004020202020204" pitchFamily="34" charset="0"/>
                <a:cs typeface="Times New Roman" panose="02020603050405020304" pitchFamily="18" charset="0"/>
              </a:rPr>
              <a:t>VL’ern</a:t>
            </a:r>
            <a:r>
              <a:rPr lang="de-DE" sz="1400" kern="100" dirty="0">
                <a:effectLst/>
                <a:latin typeface="Aptos" panose="020B0004020202020204" pitchFamily="34" charset="0"/>
                <a:ea typeface="Aptos" panose="020B0004020202020204" pitchFamily="34" charset="0"/>
                <a:cs typeface="Times New Roman" panose="02020603050405020304" pitchFamily="18" charset="0"/>
              </a:rPr>
              <a:t> eine Debatte zu führen, das privat-persönliche Haltung und gesamtwirtschaftliche Überzeugung relevante Meinungen darstellen, die sich nicht automatisch widersprüchlich zueinander verhalten. </a:t>
            </a:r>
          </a:p>
          <a:p>
            <a:pPr>
              <a:lnSpc>
                <a:spcPct val="115000"/>
              </a:lnSpc>
              <a:spcAft>
                <a:spcPts val="800"/>
              </a:spcAft>
            </a:pPr>
            <a:r>
              <a:rPr lang="de-DE" sz="1400" kern="100" dirty="0">
                <a:effectLst/>
                <a:latin typeface="Aptos" panose="020B0004020202020204" pitchFamily="34" charset="0"/>
                <a:ea typeface="Aptos" panose="020B0004020202020204" pitchFamily="34" charset="0"/>
                <a:cs typeface="Times New Roman" panose="02020603050405020304" pitchFamily="18" charset="0"/>
              </a:rPr>
              <a:t>Diese Überlegungen zum Einstiegsseminar sind sicher auch auf Geschäftsstellen interne Abend-/Tages-/Wochenend-Veranstaltungen übertragbar. </a:t>
            </a:r>
          </a:p>
          <a:p>
            <a:pPr marL="342900" lvl="0" indent="-342900">
              <a:lnSpc>
                <a:spcPct val="115000"/>
              </a:lnSpc>
              <a:buFont typeface="+mj-lt"/>
              <a:buAutoNum type="arabicPeriod"/>
            </a:pPr>
            <a:endParaRPr lang="de-DE" sz="1050" dirty="0"/>
          </a:p>
        </p:txBody>
      </p:sp>
      <p:sp>
        <p:nvSpPr>
          <p:cNvPr id="7" name="Textplatzhalter 2">
            <a:extLst>
              <a:ext uri="{FF2B5EF4-FFF2-40B4-BE49-F238E27FC236}">
                <a16:creationId xmlns:a16="http://schemas.microsoft.com/office/drawing/2014/main" id="{6B26EE3F-0C37-112C-BF22-E792E7C1E0CB}"/>
              </a:ext>
            </a:extLst>
          </p:cNvPr>
          <p:cNvSpPr txBox="1">
            <a:spLocks/>
          </p:cNvSpPr>
          <p:nvPr/>
        </p:nvSpPr>
        <p:spPr>
          <a:xfrm>
            <a:off x="250825" y="226454"/>
            <a:ext cx="6429893" cy="4953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chemeClr val="accent5"/>
              </a:buClr>
              <a:buFont typeface="Meta IGM" panose="02000503040000020004" pitchFamily="2" charset="0"/>
              <a:buNone/>
              <a:defRPr sz="2400" b="0" i="0" kern="1200" spc="100" baseline="0">
                <a:solidFill>
                  <a:schemeClr val="tx1"/>
                </a:solidFill>
                <a:latin typeface="Meta Head IGM Cond Light" panose="02000506030000020004" pitchFamily="2" charset="77"/>
                <a:ea typeface="+mn-ea"/>
                <a:cs typeface="+mn-cs"/>
              </a:defRPr>
            </a:lvl1pPr>
            <a:lvl2pPr marL="179388" indent="0" algn="l" defTabSz="685800" rtl="0" eaLnBrk="1" latinLnBrk="0" hangingPunct="1">
              <a:lnSpc>
                <a:spcPct val="90000"/>
              </a:lnSpc>
              <a:spcBef>
                <a:spcPts val="375"/>
              </a:spcBef>
              <a:buClr>
                <a:schemeClr val="accent5"/>
              </a:buClr>
              <a:buSzPct val="100000"/>
              <a:buFont typeface="Meta IGM" panose="02000503040000020004" pitchFamily="2" charset="0"/>
              <a:buNone/>
              <a:defRPr sz="15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e-DE" sz="1800" kern="100" dirty="0">
              <a:latin typeface="Aptos" panose="020B0004020202020204" pitchFamily="34" charset="0"/>
              <a:ea typeface="Aptos" panose="020B0004020202020204" pitchFamily="34" charset="0"/>
              <a:cs typeface="Times New Roman" panose="02020603050405020304" pitchFamily="18" charset="0"/>
            </a:endParaRPr>
          </a:p>
          <a:p>
            <a:r>
              <a:rPr lang="de-DE" sz="1800" kern="100" dirty="0">
                <a:latin typeface="Aptos" panose="020B0004020202020204" pitchFamily="34" charset="0"/>
                <a:ea typeface="Aptos" panose="020B0004020202020204" pitchFamily="34" charset="0"/>
                <a:cs typeface="Times New Roman" panose="02020603050405020304" pitchFamily="18" charset="0"/>
              </a:rPr>
              <a:t>Im Einstiegsseminar könnten einige Variationen interessant sein: (4v4-Blick auf die Durchführung)</a:t>
            </a:r>
          </a:p>
          <a:p>
            <a:endParaRPr lang="de-DE" dirty="0"/>
          </a:p>
        </p:txBody>
      </p:sp>
    </p:spTree>
    <p:extLst>
      <p:ext uri="{BB962C8B-B14F-4D97-AF65-F5344CB8AC3E}">
        <p14:creationId xmlns:p14="http://schemas.microsoft.com/office/powerpoint/2010/main" val="1400663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70C323-FAC2-111F-76F2-7069217C0547}"/>
              </a:ext>
            </a:extLst>
          </p:cNvPr>
          <p:cNvSpPr>
            <a:spLocks noGrp="1"/>
          </p:cNvSpPr>
          <p:nvPr>
            <p:ph sz="half" idx="1"/>
          </p:nvPr>
        </p:nvSpPr>
        <p:spPr>
          <a:xfrm>
            <a:off x="250824" y="1082351"/>
            <a:ext cx="8594596" cy="3573625"/>
          </a:xfrm>
        </p:spPr>
        <p:txBody>
          <a:bodyPr/>
          <a:lstStyle/>
          <a:p>
            <a:pPr marL="342900" lvl="0" indent="-342900">
              <a:lnSpc>
                <a:spcPct val="115000"/>
              </a:lnSpc>
              <a:buFont typeface="+mj-lt"/>
              <a:buAutoNum type="arabicPeriod"/>
            </a:pPr>
            <a:r>
              <a:rPr lang="de-DE" sz="1600" kern="100" dirty="0">
                <a:effectLst/>
                <a:latin typeface="Aptos" panose="020B0004020202020204" pitchFamily="34" charset="0"/>
                <a:ea typeface="Aptos" panose="020B0004020202020204" pitchFamily="34" charset="0"/>
                <a:cs typeface="Times New Roman" panose="02020603050405020304" pitchFamily="18" charset="0"/>
              </a:rPr>
              <a:t>Debatte im Rahmen der JAT, wie wir das 11-Punkte-Programm in die VL-Kompakt Module integrieren. Bis dahin könnten Erfahrungen gesammelt werden, indem in den Modulen die o.g. Schritte oder weitere Ideen der durchführenden Referent*innen dokumentiert und gesammelt werden. </a:t>
            </a:r>
          </a:p>
          <a:p>
            <a:pPr marL="342900" lvl="0" indent="-342900">
              <a:lnSpc>
                <a:spcPct val="115000"/>
              </a:lnSpc>
              <a:buFont typeface="+mj-lt"/>
              <a:buAutoNum type="arabicPeriod"/>
            </a:pPr>
            <a:r>
              <a:rPr lang="de-DE" sz="1600" kern="100" dirty="0">
                <a:effectLst/>
                <a:latin typeface="Aptos" panose="020B0004020202020204" pitchFamily="34" charset="0"/>
                <a:ea typeface="Aptos" panose="020B0004020202020204" pitchFamily="34" charset="0"/>
                <a:cs typeface="Times New Roman" panose="02020603050405020304" pitchFamily="18" charset="0"/>
              </a:rPr>
              <a:t>Verortung in den BR-Kompakt Modulen. Hier kann sogar eine Auslese je nach Seminartyp hilfreich sein. (Bsp.: Punkt 2, 3, 5, 7, 9). Natürlich sind hier, vielleicht eher im Handlungsteil, die Überlegungen im Einstiegsseminar nutzbar.</a:t>
            </a:r>
          </a:p>
          <a:p>
            <a:pPr marL="342900" lvl="0" indent="-342900">
              <a:lnSpc>
                <a:spcPct val="115000"/>
              </a:lnSpc>
              <a:spcAft>
                <a:spcPts val="800"/>
              </a:spcAft>
              <a:buFont typeface="+mj-lt"/>
              <a:buAutoNum type="arabicPeriod"/>
            </a:pPr>
            <a:r>
              <a:rPr lang="de-DE" sz="1600" kern="100" dirty="0">
                <a:effectLst/>
                <a:latin typeface="Aptos" panose="020B0004020202020204" pitchFamily="34" charset="0"/>
                <a:ea typeface="Aptos" panose="020B0004020202020204" pitchFamily="34" charset="0"/>
                <a:cs typeface="Times New Roman" panose="02020603050405020304" pitchFamily="18" charset="0"/>
              </a:rPr>
              <a:t>Für das BR-Einstiegsseminar ist eine Bearbeitung des 11-Punkte-Programms auch hilfreich für den Schritt: Die IG Metall als strategischen Partner der Betriebspolitik gut zu heißen. </a:t>
            </a:r>
          </a:p>
          <a:p>
            <a:pPr marL="342900" lvl="0" indent="-342900">
              <a:lnSpc>
                <a:spcPct val="115000"/>
              </a:lnSpc>
              <a:buFont typeface="+mj-lt"/>
              <a:buAutoNum type="arabicPeriod"/>
            </a:pPr>
            <a:endParaRPr lang="de-DE" sz="1000" dirty="0"/>
          </a:p>
        </p:txBody>
      </p:sp>
      <p:sp>
        <p:nvSpPr>
          <p:cNvPr id="7" name="Textplatzhalter 2">
            <a:extLst>
              <a:ext uri="{FF2B5EF4-FFF2-40B4-BE49-F238E27FC236}">
                <a16:creationId xmlns:a16="http://schemas.microsoft.com/office/drawing/2014/main" id="{6B26EE3F-0C37-112C-BF22-E792E7C1E0CB}"/>
              </a:ext>
            </a:extLst>
          </p:cNvPr>
          <p:cNvSpPr txBox="1">
            <a:spLocks/>
          </p:cNvSpPr>
          <p:nvPr/>
        </p:nvSpPr>
        <p:spPr>
          <a:xfrm>
            <a:off x="250825" y="226454"/>
            <a:ext cx="6429893" cy="4953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ts val="750"/>
              </a:spcBef>
              <a:buClr>
                <a:schemeClr val="accent5"/>
              </a:buClr>
              <a:buFont typeface="Meta IGM" panose="02000503040000020004" pitchFamily="2" charset="0"/>
              <a:buNone/>
              <a:defRPr sz="2400" b="0" i="0" kern="1200" spc="100" baseline="0">
                <a:solidFill>
                  <a:schemeClr val="tx1"/>
                </a:solidFill>
                <a:latin typeface="Meta Head IGM Cond Light" panose="02000506030000020004" pitchFamily="2" charset="77"/>
                <a:ea typeface="+mn-ea"/>
                <a:cs typeface="+mn-cs"/>
              </a:defRPr>
            </a:lvl1pPr>
            <a:lvl2pPr marL="179388" indent="0" algn="l" defTabSz="685800" rtl="0" eaLnBrk="1" latinLnBrk="0" hangingPunct="1">
              <a:lnSpc>
                <a:spcPct val="90000"/>
              </a:lnSpc>
              <a:spcBef>
                <a:spcPts val="375"/>
              </a:spcBef>
              <a:buClr>
                <a:schemeClr val="accent5"/>
              </a:buClr>
              <a:buSzPct val="100000"/>
              <a:buFont typeface="Meta IGM" panose="02000503040000020004" pitchFamily="2" charset="0"/>
              <a:buNone/>
              <a:defRPr sz="1500" b="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800" dirty="0">
                <a:effectLst/>
                <a:latin typeface="Aptos" panose="020B0004020202020204" pitchFamily="34" charset="0"/>
                <a:ea typeface="Aptos" panose="020B0004020202020204" pitchFamily="34" charset="0"/>
                <a:cs typeface="Times New Roman" panose="02020603050405020304" pitchFamily="18" charset="0"/>
              </a:rPr>
              <a:t>Weitere Überlegungen für die zentrale gewerkschaftliche Bildungsarbeit:</a:t>
            </a:r>
            <a:endParaRPr lang="de-DE" dirty="0"/>
          </a:p>
        </p:txBody>
      </p:sp>
    </p:spTree>
    <p:extLst>
      <p:ext uri="{BB962C8B-B14F-4D97-AF65-F5344CB8AC3E}">
        <p14:creationId xmlns:p14="http://schemas.microsoft.com/office/powerpoint/2010/main" val="1809127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597C4D2-441E-B647-A17E-6F0812C2F352}"/>
              </a:ext>
            </a:extLst>
          </p:cNvPr>
          <p:cNvSpPr>
            <a:spLocks noGrp="1"/>
          </p:cNvSpPr>
          <p:nvPr>
            <p:ph type="title"/>
          </p:nvPr>
        </p:nvSpPr>
        <p:spPr>
          <a:xfrm>
            <a:off x="250824" y="315882"/>
            <a:ext cx="4228967" cy="472175"/>
          </a:xfrm>
        </p:spPr>
        <p:txBody>
          <a:bodyPr/>
          <a:lstStyle/>
          <a:p>
            <a:r>
              <a:rPr lang="de-DE" sz="2800" dirty="0"/>
              <a:t>Verfasser</a:t>
            </a:r>
          </a:p>
        </p:txBody>
      </p:sp>
      <p:sp>
        <p:nvSpPr>
          <p:cNvPr id="5" name="Textfeld 4"/>
          <p:cNvSpPr txBox="1"/>
          <p:nvPr/>
        </p:nvSpPr>
        <p:spPr>
          <a:xfrm>
            <a:off x="250824" y="1753888"/>
            <a:ext cx="2749953" cy="1477328"/>
          </a:xfrm>
          <a:prstGeom prst="rect">
            <a:avLst/>
          </a:prstGeom>
          <a:solidFill>
            <a:schemeClr val="bg2">
              <a:lumMod val="95000"/>
            </a:schemeClr>
          </a:solidFill>
        </p:spPr>
        <p:txBody>
          <a:bodyPr wrap="square" rtlCol="0">
            <a:spAutoFit/>
          </a:bodyPr>
          <a:lstStyle/>
          <a:p>
            <a:r>
              <a:rPr lang="de-DE" sz="900" b="1" dirty="0">
                <a:solidFill>
                  <a:srgbClr val="000000"/>
                </a:solidFill>
                <a:ea typeface="Calibri" panose="020F0502020204030204" pitchFamily="34" charset="0"/>
              </a:rPr>
              <a:t>IG Metall Bildungszentrum Lohr-Bad Orb</a:t>
            </a:r>
            <a:endParaRPr lang="de-DE" sz="900" dirty="0">
              <a:ea typeface="Calibri" panose="020F0502020204030204" pitchFamily="34" charset="0"/>
            </a:endParaRPr>
          </a:p>
          <a:p>
            <a:pPr>
              <a:spcAft>
                <a:spcPts val="0"/>
              </a:spcAft>
            </a:pPr>
            <a:endParaRPr lang="de-DE" sz="900" b="1" dirty="0">
              <a:solidFill>
                <a:srgbClr val="000000"/>
              </a:solidFill>
              <a:ea typeface="Calibri" panose="020F0502020204030204" pitchFamily="34" charset="0"/>
            </a:endParaRPr>
          </a:p>
          <a:p>
            <a:pPr>
              <a:spcAft>
                <a:spcPts val="0"/>
              </a:spcAft>
            </a:pPr>
            <a:r>
              <a:rPr lang="de-DE" sz="900" b="1" dirty="0">
                <a:solidFill>
                  <a:srgbClr val="000000"/>
                </a:solidFill>
                <a:ea typeface="Calibri" panose="020F0502020204030204" pitchFamily="34" charset="0"/>
              </a:rPr>
              <a:t>Jürgen Lussi</a:t>
            </a:r>
            <a:endParaRPr lang="de-DE" sz="900" dirty="0">
              <a:ea typeface="Calibri" panose="020F0502020204030204" pitchFamily="34" charset="0"/>
            </a:endParaRPr>
          </a:p>
          <a:p>
            <a:pPr>
              <a:spcAft>
                <a:spcPts val="0"/>
              </a:spcAft>
            </a:pPr>
            <a:r>
              <a:rPr lang="de-DE" sz="900" dirty="0">
                <a:solidFill>
                  <a:srgbClr val="000000"/>
                </a:solidFill>
                <a:ea typeface="Calibri" panose="020F0502020204030204" pitchFamily="34" charset="0"/>
              </a:rPr>
              <a:t>Diplom-Politologe | Bildungsreferent </a:t>
            </a:r>
          </a:p>
          <a:p>
            <a:pPr>
              <a:spcAft>
                <a:spcPts val="0"/>
              </a:spcAft>
            </a:pPr>
            <a:r>
              <a:rPr lang="de-DE" sz="900" dirty="0">
                <a:solidFill>
                  <a:srgbClr val="000000"/>
                </a:solidFill>
                <a:ea typeface="Calibri" panose="020F0502020204030204" pitchFamily="34" charset="0"/>
              </a:rPr>
              <a:t>Systemischer Supervisor</a:t>
            </a:r>
          </a:p>
          <a:p>
            <a:pPr>
              <a:spcAft>
                <a:spcPts val="0"/>
              </a:spcAft>
            </a:pPr>
            <a:endParaRPr lang="de-DE" sz="900" dirty="0">
              <a:ea typeface="Calibri" panose="020F0502020204030204" pitchFamily="34" charset="0"/>
            </a:endParaRPr>
          </a:p>
          <a:p>
            <a:pPr>
              <a:spcAft>
                <a:spcPts val="0"/>
              </a:spcAft>
            </a:pPr>
            <a:r>
              <a:rPr lang="de-DE" sz="900" dirty="0">
                <a:solidFill>
                  <a:srgbClr val="000000"/>
                </a:solidFill>
                <a:ea typeface="Calibri" panose="020F0502020204030204" pitchFamily="34" charset="0"/>
              </a:rPr>
              <a:t>Willi-Bleicherstraße 11 </a:t>
            </a:r>
            <a:r>
              <a:rPr lang="fr-FR" sz="900" dirty="0">
                <a:solidFill>
                  <a:srgbClr val="000000"/>
                </a:solidFill>
                <a:ea typeface="Calibri" panose="020F0502020204030204" pitchFamily="34" charset="0"/>
              </a:rPr>
              <a:t>| </a:t>
            </a:r>
            <a:r>
              <a:rPr lang="de-DE" sz="900" dirty="0">
                <a:solidFill>
                  <a:srgbClr val="000000"/>
                </a:solidFill>
                <a:ea typeface="Calibri" panose="020F0502020204030204" pitchFamily="34" charset="0"/>
              </a:rPr>
              <a:t>97816 Lohr am Main </a:t>
            </a:r>
            <a:br>
              <a:rPr lang="de-DE" sz="900" dirty="0">
                <a:solidFill>
                  <a:srgbClr val="000000"/>
                </a:solidFill>
                <a:ea typeface="Calibri" panose="020F0502020204030204" pitchFamily="34" charset="0"/>
              </a:rPr>
            </a:br>
            <a:r>
              <a:rPr lang="de-DE" sz="900" dirty="0">
                <a:solidFill>
                  <a:srgbClr val="000000"/>
                </a:solidFill>
                <a:ea typeface="Calibri" panose="020F0502020204030204" pitchFamily="34" charset="0"/>
              </a:rPr>
              <a:t>Telefon:  +49 (0) 9352 - 506-153 |  </a:t>
            </a:r>
          </a:p>
          <a:p>
            <a:r>
              <a:rPr lang="de-DE" sz="900" dirty="0">
                <a:solidFill>
                  <a:srgbClr val="000000"/>
                </a:solidFill>
                <a:ea typeface="Calibri" panose="020F0502020204030204" pitchFamily="34" charset="0"/>
              </a:rPr>
              <a:t>Mobil:  +49 (0)160 – 5331061 |  </a:t>
            </a:r>
            <a:endParaRPr lang="de-DE" sz="900" dirty="0">
              <a:ea typeface="Calibri" panose="020F0502020204030204" pitchFamily="34" charset="0"/>
            </a:endParaRPr>
          </a:p>
          <a:p>
            <a:pPr>
              <a:spcAft>
                <a:spcPts val="0"/>
              </a:spcAft>
            </a:pPr>
            <a:r>
              <a:rPr lang="de-DE" sz="900" dirty="0">
                <a:solidFill>
                  <a:srgbClr val="000000"/>
                </a:solidFill>
                <a:ea typeface="Calibri" panose="020F0502020204030204" pitchFamily="34" charset="0"/>
              </a:rPr>
              <a:t>E-Mail: juergen.lussi@igmetall.de</a:t>
            </a:r>
            <a:endParaRPr lang="de-DE" sz="900" dirty="0">
              <a:ea typeface="Calibri" panose="020F0502020204030204" pitchFamily="34" charset="0"/>
            </a:endParaRPr>
          </a:p>
        </p:txBody>
      </p:sp>
      <p:pic>
        <p:nvPicPr>
          <p:cNvPr id="4" name="Inhaltsplatzhalter 3"/>
          <p:cNvPicPr>
            <a:picLocks noGrp="1" noChangeAspect="1"/>
          </p:cNvPicPr>
          <p:nvPr>
            <p:ph sz="half" idx="1"/>
          </p:nvPr>
        </p:nvPicPr>
        <p:blipFill>
          <a:blip r:embed="rId3"/>
          <a:srcRect l="21631" r="25933"/>
          <a:stretch/>
        </p:blipFill>
        <p:spPr>
          <a:xfrm>
            <a:off x="3000777" y="1753888"/>
            <a:ext cx="1155337" cy="1477328"/>
          </a:xfrm>
        </p:spPr>
      </p:pic>
      <p:sp>
        <p:nvSpPr>
          <p:cNvPr id="2" name="Textfeld 1">
            <a:extLst>
              <a:ext uri="{FF2B5EF4-FFF2-40B4-BE49-F238E27FC236}">
                <a16:creationId xmlns:a16="http://schemas.microsoft.com/office/drawing/2014/main" id="{BD8DBF3C-01B4-D01E-D807-25FE4DA9D2FA}"/>
              </a:ext>
            </a:extLst>
          </p:cNvPr>
          <p:cNvSpPr txBox="1"/>
          <p:nvPr/>
        </p:nvSpPr>
        <p:spPr>
          <a:xfrm>
            <a:off x="4319904" y="1753888"/>
            <a:ext cx="2749953" cy="1477328"/>
          </a:xfrm>
          <a:prstGeom prst="rect">
            <a:avLst/>
          </a:prstGeom>
          <a:solidFill>
            <a:schemeClr val="bg2">
              <a:lumMod val="95000"/>
            </a:schemeClr>
          </a:solidFill>
        </p:spPr>
        <p:txBody>
          <a:bodyPr wrap="square" rtlCol="0">
            <a:spAutoFit/>
          </a:bodyPr>
          <a:lstStyle/>
          <a:p>
            <a:r>
              <a:rPr lang="de-DE" sz="900" b="1" dirty="0">
                <a:solidFill>
                  <a:srgbClr val="000000"/>
                </a:solidFill>
                <a:ea typeface="Calibri" panose="020F0502020204030204" pitchFamily="34" charset="0"/>
              </a:rPr>
              <a:t>IG Metall Bildungszentrum Lohr-Bad Orb</a:t>
            </a:r>
            <a:endParaRPr lang="de-DE" sz="900" dirty="0">
              <a:ea typeface="Calibri" panose="020F0502020204030204" pitchFamily="34" charset="0"/>
            </a:endParaRPr>
          </a:p>
          <a:p>
            <a:pPr>
              <a:spcAft>
                <a:spcPts val="0"/>
              </a:spcAft>
            </a:pPr>
            <a:endParaRPr lang="de-DE" sz="900" b="1" dirty="0">
              <a:solidFill>
                <a:srgbClr val="000000"/>
              </a:solidFill>
              <a:ea typeface="Calibri" panose="020F0502020204030204" pitchFamily="34" charset="0"/>
            </a:endParaRPr>
          </a:p>
          <a:p>
            <a:pPr>
              <a:spcAft>
                <a:spcPts val="0"/>
              </a:spcAft>
            </a:pPr>
            <a:r>
              <a:rPr lang="de-DE" sz="900" b="1" dirty="0">
                <a:solidFill>
                  <a:srgbClr val="000000"/>
                </a:solidFill>
                <a:ea typeface="Calibri" panose="020F0502020204030204" pitchFamily="34" charset="0"/>
              </a:rPr>
              <a:t>Jens Beckmann</a:t>
            </a:r>
            <a:endParaRPr lang="de-DE" sz="900" dirty="0">
              <a:ea typeface="Calibri" panose="020F0502020204030204" pitchFamily="34" charset="0"/>
            </a:endParaRPr>
          </a:p>
          <a:p>
            <a:pPr>
              <a:spcAft>
                <a:spcPts val="0"/>
              </a:spcAft>
            </a:pPr>
            <a:r>
              <a:rPr lang="de-DE" sz="900" dirty="0">
                <a:solidFill>
                  <a:srgbClr val="000000"/>
                </a:solidFill>
                <a:ea typeface="Calibri" panose="020F0502020204030204" pitchFamily="34" charset="0"/>
              </a:rPr>
              <a:t>Bildungsreferent </a:t>
            </a:r>
          </a:p>
          <a:p>
            <a:pPr>
              <a:spcAft>
                <a:spcPts val="0"/>
              </a:spcAft>
            </a:pPr>
            <a:endParaRPr lang="de-DE" sz="900" dirty="0">
              <a:ea typeface="Calibri" panose="020F0502020204030204" pitchFamily="34" charset="0"/>
            </a:endParaRPr>
          </a:p>
          <a:p>
            <a:pPr>
              <a:spcAft>
                <a:spcPts val="0"/>
              </a:spcAft>
            </a:pPr>
            <a:endParaRPr lang="de-DE" sz="900" dirty="0">
              <a:ea typeface="Calibri" panose="020F0502020204030204" pitchFamily="34" charset="0"/>
            </a:endParaRPr>
          </a:p>
          <a:p>
            <a:pPr>
              <a:spcAft>
                <a:spcPts val="0"/>
              </a:spcAft>
            </a:pPr>
            <a:r>
              <a:rPr lang="de-DE" sz="900" dirty="0">
                <a:solidFill>
                  <a:srgbClr val="000000"/>
                </a:solidFill>
                <a:ea typeface="Calibri" panose="020F0502020204030204" pitchFamily="34" charset="0"/>
              </a:rPr>
              <a:t>Willi-Bleicherstraße 11 </a:t>
            </a:r>
            <a:r>
              <a:rPr lang="fr-FR" sz="900" dirty="0">
                <a:solidFill>
                  <a:srgbClr val="000000"/>
                </a:solidFill>
                <a:ea typeface="Calibri" panose="020F0502020204030204" pitchFamily="34" charset="0"/>
              </a:rPr>
              <a:t>| </a:t>
            </a:r>
            <a:r>
              <a:rPr lang="de-DE" sz="900" dirty="0">
                <a:solidFill>
                  <a:srgbClr val="000000"/>
                </a:solidFill>
                <a:ea typeface="Calibri" panose="020F0502020204030204" pitchFamily="34" charset="0"/>
              </a:rPr>
              <a:t>97816 Lohr am Main </a:t>
            </a:r>
            <a:br>
              <a:rPr lang="de-DE" sz="900" dirty="0">
                <a:solidFill>
                  <a:srgbClr val="000000"/>
                </a:solidFill>
                <a:ea typeface="Calibri" panose="020F0502020204030204" pitchFamily="34" charset="0"/>
              </a:rPr>
            </a:br>
            <a:endParaRPr lang="de-DE" sz="900" dirty="0">
              <a:solidFill>
                <a:srgbClr val="000000"/>
              </a:solidFill>
              <a:ea typeface="Calibri" panose="020F0502020204030204" pitchFamily="34" charset="0"/>
            </a:endParaRPr>
          </a:p>
          <a:p>
            <a:pPr>
              <a:spcAft>
                <a:spcPts val="0"/>
              </a:spcAft>
            </a:pPr>
            <a:r>
              <a:rPr lang="de-DE" sz="900" dirty="0">
                <a:solidFill>
                  <a:srgbClr val="000000"/>
                </a:solidFill>
                <a:ea typeface="Calibri" panose="020F0502020204030204" pitchFamily="34" charset="0"/>
              </a:rPr>
              <a:t>Mobil:  +49 (0)170 3333606 |  </a:t>
            </a:r>
            <a:endParaRPr lang="de-DE" sz="900" dirty="0">
              <a:ea typeface="Calibri" panose="020F0502020204030204" pitchFamily="34" charset="0"/>
            </a:endParaRPr>
          </a:p>
          <a:p>
            <a:pPr>
              <a:spcAft>
                <a:spcPts val="0"/>
              </a:spcAft>
            </a:pPr>
            <a:r>
              <a:rPr lang="de-DE" sz="900" dirty="0">
                <a:solidFill>
                  <a:srgbClr val="000000"/>
                </a:solidFill>
                <a:ea typeface="Calibri" panose="020F0502020204030204" pitchFamily="34" charset="0"/>
              </a:rPr>
              <a:t>E-Mail: jens.beckmann@igmetall.de</a:t>
            </a:r>
            <a:endParaRPr lang="de-DE" sz="900" dirty="0">
              <a:ea typeface="Calibri" panose="020F0502020204030204" pitchFamily="34" charset="0"/>
            </a:endParaRPr>
          </a:p>
        </p:txBody>
      </p:sp>
      <p:pic>
        <p:nvPicPr>
          <p:cNvPr id="3" name="Grafik 2">
            <a:extLst>
              <a:ext uri="{FF2B5EF4-FFF2-40B4-BE49-F238E27FC236}">
                <a16:creationId xmlns:a16="http://schemas.microsoft.com/office/drawing/2014/main" id="{3DBD686E-ACF6-1751-2BD9-8DC06EE6A21D}"/>
              </a:ext>
            </a:extLst>
          </p:cNvPr>
          <p:cNvPicPr>
            <a:picLocks noChangeAspect="1"/>
          </p:cNvPicPr>
          <p:nvPr/>
        </p:nvPicPr>
        <p:blipFill>
          <a:blip r:embed="rId4"/>
          <a:srcRect/>
          <a:stretch/>
        </p:blipFill>
        <p:spPr>
          <a:xfrm>
            <a:off x="7069857" y="1753888"/>
            <a:ext cx="1014029" cy="1481456"/>
          </a:xfrm>
          <a:prstGeom prst="rect">
            <a:avLst/>
          </a:prstGeom>
        </p:spPr>
      </p:pic>
    </p:spTree>
    <p:extLst>
      <p:ext uri="{BB962C8B-B14F-4D97-AF65-F5344CB8AC3E}">
        <p14:creationId xmlns:p14="http://schemas.microsoft.com/office/powerpoint/2010/main" val="136009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platzhalter 9" descr="Ein Bild, das Handschrift, Person, Zeichnung, Kunst enthält.&#10;&#10;Automatisch generierte Beschreibung">
            <a:extLst>
              <a:ext uri="{FF2B5EF4-FFF2-40B4-BE49-F238E27FC236}">
                <a16:creationId xmlns:a16="http://schemas.microsoft.com/office/drawing/2014/main" id="{2B8EB659-4BC1-7EF7-C98F-4D2C957F5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11" r="1" b="1"/>
          <a:stretch/>
        </p:blipFill>
        <p:spPr>
          <a:xfrm>
            <a:off x="2432021" y="10"/>
            <a:ext cx="6711980" cy="51434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6" name="Freeform: Shape 1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51435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51435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05A3A32-C592-B63B-D439-40B84AFDDDFA}"/>
              </a:ext>
            </a:extLst>
          </p:cNvPr>
          <p:cNvSpPr>
            <a:spLocks noGrp="1"/>
          </p:cNvSpPr>
          <p:nvPr>
            <p:ph type="title"/>
          </p:nvPr>
        </p:nvSpPr>
        <p:spPr>
          <a:xfrm>
            <a:off x="318611" y="938969"/>
            <a:ext cx="2579180" cy="844296"/>
          </a:xfrm>
        </p:spPr>
        <p:txBody>
          <a:bodyPr anchor="b">
            <a:noAutofit/>
          </a:bodyPr>
          <a:lstStyle/>
          <a:p>
            <a:r>
              <a:rPr lang="de-DE" sz="2400" dirty="0">
                <a:latin typeface="Calibri" panose="020F0502020204030204" pitchFamily="34" charset="0"/>
                <a:ea typeface="Calibri" panose="020F0502020204030204" pitchFamily="34" charset="0"/>
                <a:cs typeface="Calibri" panose="020F0502020204030204" pitchFamily="34" charset="0"/>
              </a:rPr>
              <a:t>11-Punkte- Programm der </a:t>
            </a:r>
            <a:br>
              <a:rPr lang="de-DE" sz="2400" dirty="0">
                <a:latin typeface="Calibri" panose="020F0502020204030204" pitchFamily="34" charset="0"/>
                <a:ea typeface="Calibri" panose="020F0502020204030204" pitchFamily="34" charset="0"/>
                <a:cs typeface="Calibri" panose="020F0502020204030204" pitchFamily="34" charset="0"/>
              </a:rPr>
            </a:br>
            <a:r>
              <a:rPr lang="de-DE" sz="2400" dirty="0">
                <a:latin typeface="Calibri" panose="020F0502020204030204" pitchFamily="34" charset="0"/>
                <a:ea typeface="Calibri" panose="020F0502020204030204" pitchFamily="34" charset="0"/>
                <a:cs typeface="Calibri" panose="020F0502020204030204" pitchFamily="34" charset="0"/>
              </a:rPr>
              <a:t>IG Metall</a:t>
            </a: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50317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Inhaltsplatzhalter 7">
            <a:extLst>
              <a:ext uri="{FF2B5EF4-FFF2-40B4-BE49-F238E27FC236}">
                <a16:creationId xmlns:a16="http://schemas.microsoft.com/office/drawing/2014/main" id="{1DE6BB8F-73C6-C19A-B6CB-BD86559D6C6D}"/>
              </a:ext>
            </a:extLst>
          </p:cNvPr>
          <p:cNvSpPr>
            <a:spLocks noGrp="1"/>
          </p:cNvSpPr>
          <p:nvPr>
            <p:ph idx="1"/>
          </p:nvPr>
        </p:nvSpPr>
        <p:spPr>
          <a:xfrm>
            <a:off x="278320" y="2038540"/>
            <a:ext cx="2579180" cy="2405444"/>
          </a:xfrm>
        </p:spPr>
        <p:txBody>
          <a:bodyPr anchor="t">
            <a:normAutofit/>
          </a:bodyPr>
          <a:lstStyle/>
          <a:p>
            <a:pPr marL="0" indent="0">
              <a:buNone/>
            </a:pPr>
            <a:r>
              <a:rPr lang="de-DE" sz="2400" b="1" dirty="0">
                <a:latin typeface="Calibri" panose="020F0502020204030204" pitchFamily="34" charset="0"/>
                <a:ea typeface="Calibri" panose="020F0502020204030204" pitchFamily="34" charset="0"/>
                <a:cs typeface="Calibri" panose="020F0502020204030204" pitchFamily="34" charset="0"/>
              </a:rPr>
              <a:t>Für ein moderneres, innovativeres und gerechteres Industrieland Deutschland</a:t>
            </a:r>
          </a:p>
        </p:txBody>
      </p:sp>
      <p:sp>
        <p:nvSpPr>
          <p:cNvPr id="3" name="Rechteck 2">
            <a:extLst>
              <a:ext uri="{FF2B5EF4-FFF2-40B4-BE49-F238E27FC236}">
                <a16:creationId xmlns:a16="http://schemas.microsoft.com/office/drawing/2014/main" id="{663B8F83-667E-7D06-2B33-5D1ACF56BB1B}"/>
              </a:ext>
            </a:extLst>
          </p:cNvPr>
          <p:cNvSpPr/>
          <p:nvPr/>
        </p:nvSpPr>
        <p:spPr>
          <a:xfrm>
            <a:off x="278320" y="552450"/>
            <a:ext cx="617030" cy="1943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4F072766-7837-E4AF-947E-708256CD307E}"/>
              </a:ext>
            </a:extLst>
          </p:cNvPr>
          <p:cNvSpPr txBox="1"/>
          <p:nvPr/>
        </p:nvSpPr>
        <p:spPr>
          <a:xfrm>
            <a:off x="56706" y="66112"/>
            <a:ext cx="4579088" cy="307777"/>
          </a:xfrm>
          <a:prstGeom prst="rect">
            <a:avLst/>
          </a:prstGeom>
          <a:noFill/>
        </p:spPr>
        <p:txBody>
          <a:bodyPr wrap="square">
            <a:spAutoFit/>
          </a:bodyPr>
          <a:lstStyle/>
          <a:p>
            <a:r>
              <a:rPr lang="de-DE" sz="1400" b="0" dirty="0">
                <a:solidFill>
                  <a:schemeClr val="tx1"/>
                </a:solidFill>
              </a:rPr>
              <a:t>Phase I. </a:t>
            </a:r>
            <a:endParaRPr lang="de-DE" dirty="0"/>
          </a:p>
        </p:txBody>
      </p:sp>
    </p:spTree>
    <p:extLst>
      <p:ext uri="{BB962C8B-B14F-4D97-AF65-F5344CB8AC3E}">
        <p14:creationId xmlns:p14="http://schemas.microsoft.com/office/powerpoint/2010/main" val="529778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0BA7B-D144-52EE-1858-9F52DA45623A}"/>
              </a:ext>
            </a:extLst>
          </p:cNvPr>
          <p:cNvSpPr>
            <a:spLocks noGrp="1"/>
          </p:cNvSpPr>
          <p:nvPr>
            <p:ph type="title" idx="4294967295"/>
          </p:nvPr>
        </p:nvSpPr>
        <p:spPr>
          <a:xfrm>
            <a:off x="420371" y="607583"/>
            <a:ext cx="5441586" cy="349246"/>
          </a:xfrm>
        </p:spPr>
        <p:txBody>
          <a:bodyPr/>
          <a:lstStyle/>
          <a:p>
            <a:r>
              <a:rPr lang="de-DE" sz="2400" dirty="0">
                <a:latin typeface="Calibri" panose="020F0502020204030204" pitchFamily="34" charset="0"/>
                <a:ea typeface="Calibri" panose="020F0502020204030204" pitchFamily="34" charset="0"/>
                <a:cs typeface="Calibri" panose="020F0502020204030204" pitchFamily="34" charset="0"/>
              </a:rPr>
              <a:t>Ziele des 11-Punkte-Programms</a:t>
            </a:r>
          </a:p>
        </p:txBody>
      </p:sp>
      <p:sp>
        <p:nvSpPr>
          <p:cNvPr id="5" name="Inhaltsplatzhalter 4">
            <a:extLst>
              <a:ext uri="{FF2B5EF4-FFF2-40B4-BE49-F238E27FC236}">
                <a16:creationId xmlns:a16="http://schemas.microsoft.com/office/drawing/2014/main" id="{E21351F9-3AC6-84F0-452A-25C7749E54DB}"/>
              </a:ext>
            </a:extLst>
          </p:cNvPr>
          <p:cNvSpPr>
            <a:spLocks noGrp="1"/>
          </p:cNvSpPr>
          <p:nvPr>
            <p:ph type="body" sz="quarter" idx="4294967295"/>
          </p:nvPr>
        </p:nvSpPr>
        <p:spPr>
          <a:xfrm>
            <a:off x="689393" y="1344135"/>
            <a:ext cx="3653882" cy="3191782"/>
          </a:xfrm>
        </p:spPr>
        <p:txBody>
          <a:bodyPr>
            <a:normAutofit fontScale="92500" lnSpcReduction="10000"/>
          </a:bodyPr>
          <a:lstStyle/>
          <a:p>
            <a:r>
              <a:rPr lang="de-DE" sz="1400" dirty="0"/>
              <a:t>Industriepolitik auf die betriebliche und regionale Ebene bringen.</a:t>
            </a:r>
          </a:p>
          <a:p>
            <a:r>
              <a:rPr lang="de-DE" sz="1400" dirty="0"/>
              <a:t>Anstoß, um industriepolitische Diskussion auszulösen.</a:t>
            </a:r>
          </a:p>
          <a:p>
            <a:r>
              <a:rPr lang="de-DE" sz="1400" dirty="0"/>
              <a:t>Öffentlichkeit herstellen.</a:t>
            </a:r>
          </a:p>
          <a:p>
            <a:r>
              <a:rPr lang="de-DE" sz="1400" dirty="0"/>
              <a:t>Forderungen im Betrieb und in der Region aufstellen.</a:t>
            </a:r>
          </a:p>
          <a:p>
            <a:r>
              <a:rPr lang="de-DE" sz="1400" dirty="0"/>
              <a:t>Von der Diskussion zum Handeln – Druck aufbauen.</a:t>
            </a:r>
          </a:p>
          <a:p>
            <a:r>
              <a:rPr lang="de-DE" sz="1400" dirty="0"/>
              <a:t>Regionale Aktionen – bundesweite Aktionen.</a:t>
            </a:r>
          </a:p>
          <a:p>
            <a:r>
              <a:rPr lang="de-DE" sz="1400" dirty="0"/>
              <a:t>Industriepolitische Forderungen in Bundestagswahlkampf einbringen.</a:t>
            </a:r>
          </a:p>
          <a:p>
            <a:r>
              <a:rPr lang="de-DE" sz="1400" dirty="0"/>
              <a:t>Resultat/Erfolg/Ziel: Industriepolitische Entscheidungen im Betrieb, in der Region und bundesweit werden getroffen.</a:t>
            </a:r>
          </a:p>
        </p:txBody>
      </p:sp>
      <p:pic>
        <p:nvPicPr>
          <p:cNvPr id="7" name="Grafik 6">
            <a:extLst>
              <a:ext uri="{FF2B5EF4-FFF2-40B4-BE49-F238E27FC236}">
                <a16:creationId xmlns:a16="http://schemas.microsoft.com/office/drawing/2014/main" id="{3B11AC26-ED53-C339-5EF0-A41910BE370C}"/>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400000"/>
                    </a14:imgEffect>
                  </a14:imgLayer>
                </a14:imgProps>
              </a:ext>
            </a:extLst>
          </a:blip>
          <a:srcRect t="2225" r="32740"/>
          <a:stretch/>
        </p:blipFill>
        <p:spPr>
          <a:xfrm>
            <a:off x="4464642" y="1410849"/>
            <a:ext cx="2105608" cy="3125068"/>
          </a:xfrm>
          <a:prstGeom prst="rect">
            <a:avLst/>
          </a:prstGeom>
        </p:spPr>
      </p:pic>
      <p:pic>
        <p:nvPicPr>
          <p:cNvPr id="8" name="Grafik 7">
            <a:extLst>
              <a:ext uri="{FF2B5EF4-FFF2-40B4-BE49-F238E27FC236}">
                <a16:creationId xmlns:a16="http://schemas.microsoft.com/office/drawing/2014/main" id="{4B6AE3DF-882C-1998-780A-DEC12C3A4FAD}"/>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rcRect l="65669" t="-186" r="477" b="30504"/>
          <a:stretch/>
        </p:blipFill>
        <p:spPr>
          <a:xfrm>
            <a:off x="6517863" y="1301272"/>
            <a:ext cx="1031835" cy="2318228"/>
          </a:xfrm>
          <a:prstGeom prst="rect">
            <a:avLst/>
          </a:prstGeom>
        </p:spPr>
      </p:pic>
    </p:spTree>
    <p:extLst>
      <p:ext uri="{BB962C8B-B14F-4D97-AF65-F5344CB8AC3E}">
        <p14:creationId xmlns:p14="http://schemas.microsoft.com/office/powerpoint/2010/main" val="31835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Karte, Text, Atlas enthält.&#10;&#10;Automatisch generierte Beschreibung">
            <a:extLst>
              <a:ext uri="{FF2B5EF4-FFF2-40B4-BE49-F238E27FC236}">
                <a16:creationId xmlns:a16="http://schemas.microsoft.com/office/drawing/2014/main" id="{10699105-03EE-6084-3D22-07A0C77FD7B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0462" t="-272" r="-10462" b="-272"/>
          <a:stretch/>
        </p:blipFill>
        <p:spPr>
          <a:xfrm>
            <a:off x="5024581" y="1461408"/>
            <a:ext cx="2473459" cy="2782641"/>
          </a:xfrm>
          <a:prstGeom prst="rect">
            <a:avLst/>
          </a:prstGeom>
          <a:solidFill>
            <a:schemeClr val="bg1"/>
          </a:solidFill>
        </p:spPr>
      </p:pic>
      <p:sp>
        <p:nvSpPr>
          <p:cNvPr id="5" name="Titel 4">
            <a:extLst>
              <a:ext uri="{FF2B5EF4-FFF2-40B4-BE49-F238E27FC236}">
                <a16:creationId xmlns:a16="http://schemas.microsoft.com/office/drawing/2014/main" id="{AF1BC88C-813A-9A33-5FCE-C0221480CD13}"/>
              </a:ext>
            </a:extLst>
          </p:cNvPr>
          <p:cNvSpPr>
            <a:spLocks noGrp="1"/>
          </p:cNvSpPr>
          <p:nvPr>
            <p:ph type="title"/>
          </p:nvPr>
        </p:nvSpPr>
        <p:spPr>
          <a:xfrm>
            <a:off x="250825" y="601420"/>
            <a:ext cx="5494980" cy="292708"/>
          </a:xfrm>
        </p:spPr>
        <p:txBody>
          <a:bodyPr>
            <a:noAutofit/>
          </a:bodyPr>
          <a:lstStyle/>
          <a:p>
            <a:r>
              <a:rPr lang="de-DE" sz="2400" dirty="0"/>
              <a:t>Regionale und betriebliche Ebene</a:t>
            </a:r>
          </a:p>
        </p:txBody>
      </p:sp>
      <p:sp>
        <p:nvSpPr>
          <p:cNvPr id="6" name="Inhaltsplatzhalter 5">
            <a:extLst>
              <a:ext uri="{FF2B5EF4-FFF2-40B4-BE49-F238E27FC236}">
                <a16:creationId xmlns:a16="http://schemas.microsoft.com/office/drawing/2014/main" id="{BECB7B63-A6A1-0FD6-E723-3B296F1A819B}"/>
              </a:ext>
            </a:extLst>
          </p:cNvPr>
          <p:cNvSpPr>
            <a:spLocks noGrp="1"/>
          </p:cNvSpPr>
          <p:nvPr>
            <p:ph type="body" sz="quarter" idx="12"/>
          </p:nvPr>
        </p:nvSpPr>
        <p:spPr>
          <a:xfrm>
            <a:off x="519701" y="1059718"/>
            <a:ext cx="4105071" cy="3405176"/>
          </a:xfrm>
        </p:spPr>
        <p:txBody>
          <a:bodyPr/>
          <a:lstStyle/>
          <a:p>
            <a:r>
              <a:rPr lang="de-DE" sz="1500" dirty="0"/>
              <a:t>Das 11-Punkte-Programm adressiert globale Forderungen der IG Metall zum Erhalt des Industriestandortes.</a:t>
            </a:r>
          </a:p>
          <a:p>
            <a:r>
              <a:rPr lang="de-DE" sz="1500" dirty="0"/>
              <a:t>Diese sind geeignet, um die notwendigen Diskussionen auf der politischen Ebene in Berlin und Brüssel zu führen.</a:t>
            </a:r>
          </a:p>
          <a:p>
            <a:r>
              <a:rPr lang="de-DE" sz="1500" dirty="0"/>
              <a:t>Dies allein würde allerdings zu kurz greifen.</a:t>
            </a:r>
          </a:p>
          <a:p>
            <a:r>
              <a:rPr lang="de-DE" sz="1500" dirty="0"/>
              <a:t>Industriepolitik muss Bestandteil der regionalen und betrieblichen Diskussion werden.</a:t>
            </a:r>
          </a:p>
          <a:p>
            <a:r>
              <a:rPr lang="de-DE" sz="1500" dirty="0"/>
              <a:t>Wir brauchen eine breite Diskussion und Verankerung der industriepolitischen Themen, um später auch durchsetzungsfähig zu werden.</a:t>
            </a:r>
          </a:p>
        </p:txBody>
      </p:sp>
      <p:sp>
        <p:nvSpPr>
          <p:cNvPr id="2" name="Rechteck 1">
            <a:extLst>
              <a:ext uri="{FF2B5EF4-FFF2-40B4-BE49-F238E27FC236}">
                <a16:creationId xmlns:a16="http://schemas.microsoft.com/office/drawing/2014/main" id="{9A0A818B-DA13-B464-C2CC-2F791A42616B}"/>
              </a:ext>
            </a:extLst>
          </p:cNvPr>
          <p:cNvSpPr/>
          <p:nvPr/>
        </p:nvSpPr>
        <p:spPr>
          <a:xfrm>
            <a:off x="443610" y="2749335"/>
            <a:ext cx="4175515" cy="1432551"/>
          </a:xfrm>
          <a:prstGeom prst="rect">
            <a:avLst/>
          </a:prstGeom>
          <a:noFill/>
          <a:ln w="28575">
            <a:solidFill>
              <a:srgbClr val="FA2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C8F29D0D-2317-E001-B67D-29F6A007FE00}"/>
              </a:ext>
            </a:extLst>
          </p:cNvPr>
          <p:cNvSpPr/>
          <p:nvPr/>
        </p:nvSpPr>
        <p:spPr>
          <a:xfrm rot="14629984">
            <a:off x="4649602" y="3401518"/>
            <a:ext cx="309086" cy="684879"/>
          </a:xfrm>
          <a:prstGeom prst="downArrow">
            <a:avLst/>
          </a:prstGeom>
          <a:solidFill>
            <a:srgbClr val="E30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215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D5E5C956-75D0-4469-8D85-4F9BED0E3280}"/>
              </a:ext>
            </a:extLst>
          </p:cNvPr>
          <p:cNvGraphicFramePr>
            <a:graphicFrameLocks noGrp="1"/>
          </p:cNvGraphicFramePr>
          <p:nvPr>
            <p:ph idx="1"/>
            <p:extLst>
              <p:ext uri="{D42A27DB-BD31-4B8C-83A1-F6EECF244321}">
                <p14:modId xmlns:p14="http://schemas.microsoft.com/office/powerpoint/2010/main" val="881711966"/>
              </p:ext>
            </p:extLst>
          </p:nvPr>
        </p:nvGraphicFramePr>
        <p:xfrm>
          <a:off x="563336" y="1430743"/>
          <a:ext cx="4377258" cy="349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F654743A-99D9-88F6-3B5C-795340EFD802}"/>
              </a:ext>
            </a:extLst>
          </p:cNvPr>
          <p:cNvSpPr>
            <a:spLocks noGrp="1"/>
          </p:cNvSpPr>
          <p:nvPr>
            <p:ph type="title"/>
          </p:nvPr>
        </p:nvSpPr>
        <p:spPr>
          <a:xfrm>
            <a:off x="406769" y="461837"/>
            <a:ext cx="7722401" cy="454025"/>
          </a:xfrm>
        </p:spPr>
        <p:txBody>
          <a:bodyPr/>
          <a:lstStyle/>
          <a:p>
            <a:r>
              <a:rPr lang="de-DE" sz="2400" dirty="0">
                <a:latin typeface="Calibri" panose="020F0502020204030204" pitchFamily="34" charset="0"/>
                <a:ea typeface="Calibri" panose="020F0502020204030204" pitchFamily="34" charset="0"/>
                <a:cs typeface="Calibri" panose="020F0502020204030204" pitchFamily="34" charset="0"/>
              </a:rPr>
              <a:t>Hebelwirkung bei durchsetzen gemeinsamer gewerkschaftlicher Interessen </a:t>
            </a:r>
          </a:p>
        </p:txBody>
      </p:sp>
      <p:sp>
        <p:nvSpPr>
          <p:cNvPr id="5" name="Textfeld 4">
            <a:extLst>
              <a:ext uri="{FF2B5EF4-FFF2-40B4-BE49-F238E27FC236}">
                <a16:creationId xmlns:a16="http://schemas.microsoft.com/office/drawing/2014/main" id="{B851D4FB-F5A5-E8EF-5072-EAC0C840DCDD}"/>
              </a:ext>
            </a:extLst>
          </p:cNvPr>
          <p:cNvSpPr txBox="1"/>
          <p:nvPr/>
        </p:nvSpPr>
        <p:spPr>
          <a:xfrm>
            <a:off x="318976" y="1023262"/>
            <a:ext cx="7010401" cy="300082"/>
          </a:xfrm>
          <a:prstGeom prst="rect">
            <a:avLst/>
          </a:prstGeom>
          <a:noFill/>
        </p:spPr>
        <p:txBody>
          <a:bodyPr wrap="square" rtlCol="0">
            <a:spAutoFit/>
          </a:bodyPr>
          <a:lstStyle/>
          <a:p>
            <a:r>
              <a:rPr lang="de-DE" dirty="0">
                <a:solidFill>
                  <a:srgbClr val="3C3C3B"/>
                </a:solidFill>
                <a:latin typeface="Calibri" panose="020F0502020204030204" pitchFamily="34" charset="0"/>
                <a:ea typeface="Calibri" panose="020F0502020204030204" pitchFamily="34" charset="0"/>
                <a:cs typeface="Calibri" panose="020F0502020204030204" pitchFamily="34" charset="0"/>
              </a:rPr>
              <a:t>Für ein moderneres, innovativeres und gerechteres Industrieland Deutschland</a:t>
            </a:r>
          </a:p>
        </p:txBody>
      </p:sp>
      <p:cxnSp>
        <p:nvCxnSpPr>
          <p:cNvPr id="6" name="Gerader Verbinder 5">
            <a:extLst>
              <a:ext uri="{FF2B5EF4-FFF2-40B4-BE49-F238E27FC236}">
                <a16:creationId xmlns:a16="http://schemas.microsoft.com/office/drawing/2014/main" id="{3F487097-7CA0-D7DD-FC51-A5CE8C0D3999}"/>
              </a:ext>
            </a:extLst>
          </p:cNvPr>
          <p:cNvCxnSpPr>
            <a:cxnSpLocks/>
          </p:cNvCxnSpPr>
          <p:nvPr/>
        </p:nvCxnSpPr>
        <p:spPr>
          <a:xfrm>
            <a:off x="503274" y="4572000"/>
            <a:ext cx="425302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B3AA1DCB-232A-806C-896E-1A2EFED065B5}"/>
              </a:ext>
            </a:extLst>
          </p:cNvPr>
          <p:cNvSpPr/>
          <p:nvPr/>
        </p:nvSpPr>
        <p:spPr>
          <a:xfrm rot="14276842">
            <a:off x="2059975" y="3110410"/>
            <a:ext cx="3855998" cy="129902"/>
          </a:xfrm>
          <a:prstGeom prst="rightArrow">
            <a:avLst/>
          </a:prstGeom>
          <a:solidFill>
            <a:srgbClr val="FF0000"/>
          </a:solidFill>
          <a:ln>
            <a:solidFill>
              <a:srgbClr val="FA2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Muskulöser Arm Silhouette">
            <a:extLst>
              <a:ext uri="{FF2B5EF4-FFF2-40B4-BE49-F238E27FC236}">
                <a16:creationId xmlns:a16="http://schemas.microsoft.com/office/drawing/2014/main" id="{60A449AD-7BE8-D2FF-E4F7-B26D1A7E3B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7785" y="4242549"/>
            <a:ext cx="625992" cy="563670"/>
          </a:xfrm>
          <a:prstGeom prst="rect">
            <a:avLst/>
          </a:prstGeom>
        </p:spPr>
      </p:pic>
      <p:pic>
        <p:nvPicPr>
          <p:cNvPr id="15" name="Grafik 14" descr="Gehirn im Kopf Silhouette">
            <a:extLst>
              <a:ext uri="{FF2B5EF4-FFF2-40B4-BE49-F238E27FC236}">
                <a16:creationId xmlns:a16="http://schemas.microsoft.com/office/drawing/2014/main" id="{40E83CD2-0D79-FFF6-63FD-B3F71BF846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36237" y="4241850"/>
            <a:ext cx="641498" cy="641498"/>
          </a:xfrm>
          <a:prstGeom prst="rect">
            <a:avLst/>
          </a:prstGeom>
        </p:spPr>
      </p:pic>
      <p:sp>
        <p:nvSpPr>
          <p:cNvPr id="3" name="Ellipse 2">
            <a:extLst>
              <a:ext uri="{FF2B5EF4-FFF2-40B4-BE49-F238E27FC236}">
                <a16:creationId xmlns:a16="http://schemas.microsoft.com/office/drawing/2014/main" id="{66832506-2A84-0820-8BD1-573AF5BD221B}"/>
              </a:ext>
            </a:extLst>
          </p:cNvPr>
          <p:cNvSpPr/>
          <p:nvPr/>
        </p:nvSpPr>
        <p:spPr>
          <a:xfrm>
            <a:off x="3093395" y="1506796"/>
            <a:ext cx="116732" cy="1144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AF8A4CE9-AA89-6171-0AAB-D9BE8F5F4DD6}"/>
              </a:ext>
            </a:extLst>
          </p:cNvPr>
          <p:cNvSpPr/>
          <p:nvPr/>
        </p:nvSpPr>
        <p:spPr>
          <a:xfrm>
            <a:off x="3666992" y="2348557"/>
            <a:ext cx="178675" cy="16117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9D7A27A3-CF6C-6503-F541-D933DD831E39}"/>
              </a:ext>
            </a:extLst>
          </p:cNvPr>
          <p:cNvSpPr/>
          <p:nvPr/>
        </p:nvSpPr>
        <p:spPr>
          <a:xfrm>
            <a:off x="4076656" y="2931268"/>
            <a:ext cx="307121" cy="28350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28BE4AC7-D3A4-14A9-CE6C-1A11632AC8FA}"/>
              </a:ext>
            </a:extLst>
          </p:cNvPr>
          <p:cNvPicPr>
            <a:picLocks noChangeAspect="1"/>
          </p:cNvPicPr>
          <p:nvPr/>
        </p:nvPicPr>
        <p:blipFill>
          <a:blip r:embed="rId12"/>
          <a:stretch>
            <a:fillRect/>
          </a:stretch>
        </p:blipFill>
        <p:spPr>
          <a:xfrm>
            <a:off x="6036193" y="2187689"/>
            <a:ext cx="1825379" cy="2054161"/>
          </a:xfrm>
          <a:prstGeom prst="rect">
            <a:avLst/>
          </a:prstGeom>
        </p:spPr>
      </p:pic>
      <p:sp>
        <p:nvSpPr>
          <p:cNvPr id="16" name="Ellipse 15">
            <a:extLst>
              <a:ext uri="{FF2B5EF4-FFF2-40B4-BE49-F238E27FC236}">
                <a16:creationId xmlns:a16="http://schemas.microsoft.com/office/drawing/2014/main" id="{11A7B052-A9AA-2BFE-16FD-A7B075556499}"/>
              </a:ext>
            </a:extLst>
          </p:cNvPr>
          <p:cNvSpPr/>
          <p:nvPr/>
        </p:nvSpPr>
        <p:spPr>
          <a:xfrm>
            <a:off x="4478158" y="3606475"/>
            <a:ext cx="368594" cy="32411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6DD8CBD3-A3C4-6E62-8350-99E37C690573}"/>
              </a:ext>
            </a:extLst>
          </p:cNvPr>
          <p:cNvSpPr/>
          <p:nvPr/>
        </p:nvSpPr>
        <p:spPr>
          <a:xfrm>
            <a:off x="4846752" y="4114773"/>
            <a:ext cx="478642" cy="48852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ruppenbrainstorming Silhouette">
            <a:extLst>
              <a:ext uri="{FF2B5EF4-FFF2-40B4-BE49-F238E27FC236}">
                <a16:creationId xmlns:a16="http://schemas.microsoft.com/office/drawing/2014/main" id="{28E10E30-1421-3F66-6710-1419213265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36196" y="4099814"/>
            <a:ext cx="680790" cy="680790"/>
          </a:xfrm>
          <a:prstGeom prst="rect">
            <a:avLst/>
          </a:prstGeom>
        </p:spPr>
      </p:pic>
      <p:pic>
        <p:nvPicPr>
          <p:cNvPr id="11" name="Grafik 10" descr="Gruppenbrainstorming Silhouette">
            <a:extLst>
              <a:ext uri="{FF2B5EF4-FFF2-40B4-BE49-F238E27FC236}">
                <a16:creationId xmlns:a16="http://schemas.microsoft.com/office/drawing/2014/main" id="{B9EFD88C-AAD0-CF80-C767-833B70217C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4504" y="3347879"/>
            <a:ext cx="582711" cy="582711"/>
          </a:xfrm>
          <a:prstGeom prst="rect">
            <a:avLst/>
          </a:prstGeom>
        </p:spPr>
      </p:pic>
      <p:pic>
        <p:nvPicPr>
          <p:cNvPr id="20" name="Grafik 19" descr="Gruppenbrainstorming Silhouette">
            <a:extLst>
              <a:ext uri="{FF2B5EF4-FFF2-40B4-BE49-F238E27FC236}">
                <a16:creationId xmlns:a16="http://schemas.microsoft.com/office/drawing/2014/main" id="{4A4AB08D-BCDC-29CE-7B59-C012889251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45860" y="2348557"/>
            <a:ext cx="582711" cy="582711"/>
          </a:xfrm>
          <a:prstGeom prst="rect">
            <a:avLst/>
          </a:prstGeom>
        </p:spPr>
      </p:pic>
      <p:pic>
        <p:nvPicPr>
          <p:cNvPr id="9" name="Grafik 8" descr="Gruppenbrainstorming Silhouette">
            <a:extLst>
              <a:ext uri="{FF2B5EF4-FFF2-40B4-BE49-F238E27FC236}">
                <a16:creationId xmlns:a16="http://schemas.microsoft.com/office/drawing/2014/main" id="{94B825AA-F91E-1F65-4362-079FDFB325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54262" y="2348557"/>
            <a:ext cx="682621" cy="682621"/>
          </a:xfrm>
          <a:prstGeom prst="rect">
            <a:avLst/>
          </a:prstGeom>
        </p:spPr>
      </p:pic>
      <p:pic>
        <p:nvPicPr>
          <p:cNvPr id="21" name="Grafik 20">
            <a:extLst>
              <a:ext uri="{FF2B5EF4-FFF2-40B4-BE49-F238E27FC236}">
                <a16:creationId xmlns:a16="http://schemas.microsoft.com/office/drawing/2014/main" id="{6FAA5845-C9AF-FE8F-E30F-DB8024B14338}"/>
              </a:ext>
            </a:extLst>
          </p:cNvPr>
          <p:cNvPicPr>
            <a:picLocks noChangeAspect="1"/>
          </p:cNvPicPr>
          <p:nvPr/>
        </p:nvPicPr>
        <p:blipFill>
          <a:blip r:embed="rId15"/>
          <a:stretch>
            <a:fillRect/>
          </a:stretch>
        </p:blipFill>
        <p:spPr>
          <a:xfrm>
            <a:off x="5754134" y="3331047"/>
            <a:ext cx="550856" cy="550856"/>
          </a:xfrm>
          <a:prstGeom prst="rect">
            <a:avLst/>
          </a:prstGeom>
        </p:spPr>
      </p:pic>
      <p:sp>
        <p:nvSpPr>
          <p:cNvPr id="8" name="Rechteck 7">
            <a:extLst>
              <a:ext uri="{FF2B5EF4-FFF2-40B4-BE49-F238E27FC236}">
                <a16:creationId xmlns:a16="http://schemas.microsoft.com/office/drawing/2014/main" id="{B488C4D8-F5A7-1368-50FA-0ECA5CA1EC60}"/>
              </a:ext>
            </a:extLst>
          </p:cNvPr>
          <p:cNvSpPr/>
          <p:nvPr/>
        </p:nvSpPr>
        <p:spPr>
          <a:xfrm rot="20922315">
            <a:off x="4963051" y="4492924"/>
            <a:ext cx="12573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F44465F-938F-5AC6-04FD-295947B4F5B1}"/>
              </a:ext>
            </a:extLst>
          </p:cNvPr>
          <p:cNvSpPr/>
          <p:nvPr/>
        </p:nvSpPr>
        <p:spPr>
          <a:xfrm>
            <a:off x="5228590" y="4598270"/>
            <a:ext cx="110005" cy="1160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02351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0BA7B-D144-52EE-1858-9F52DA45623A}"/>
              </a:ext>
            </a:extLst>
          </p:cNvPr>
          <p:cNvSpPr>
            <a:spLocks noGrp="1"/>
          </p:cNvSpPr>
          <p:nvPr>
            <p:ph type="title"/>
          </p:nvPr>
        </p:nvSpPr>
        <p:spPr>
          <a:xfrm>
            <a:off x="250825" y="664822"/>
            <a:ext cx="7777164" cy="347549"/>
          </a:xfrm>
        </p:spPr>
        <p:txBody>
          <a:bodyPr/>
          <a:lstStyle/>
          <a:p>
            <a:r>
              <a:rPr lang="de-DE" sz="2400" dirty="0"/>
              <a:t>Machen wir uns auf den Weg</a:t>
            </a:r>
          </a:p>
        </p:txBody>
      </p:sp>
      <p:sp>
        <p:nvSpPr>
          <p:cNvPr id="5" name="Inhaltsplatzhalter 4">
            <a:extLst>
              <a:ext uri="{FF2B5EF4-FFF2-40B4-BE49-F238E27FC236}">
                <a16:creationId xmlns:a16="http://schemas.microsoft.com/office/drawing/2014/main" id="{E21351F9-3AC6-84F0-452A-25C7749E54DB}"/>
              </a:ext>
            </a:extLst>
          </p:cNvPr>
          <p:cNvSpPr>
            <a:spLocks noGrp="1"/>
          </p:cNvSpPr>
          <p:nvPr>
            <p:ph sz="quarter" idx="12"/>
          </p:nvPr>
        </p:nvSpPr>
        <p:spPr>
          <a:xfrm>
            <a:off x="250825" y="1509290"/>
            <a:ext cx="3391535" cy="1695131"/>
          </a:xfrm>
        </p:spPr>
        <p:txBody>
          <a:bodyPr/>
          <a:lstStyle/>
          <a:p>
            <a:r>
              <a:rPr lang="de-DE" sz="1200" dirty="0"/>
              <a:t>Das Zusammenspiel von betrieblichen, regionalen und bundesweiten Aktivitäten soll das Thema in den Mittelpunkt rücken.</a:t>
            </a:r>
          </a:p>
          <a:p>
            <a:r>
              <a:rPr lang="de-DE" sz="1200" dirty="0"/>
              <a:t>Nur so können wir eine breite Öffentlichkeit herstellen, die den Erhalt des Industriestandortes unterstützt.</a:t>
            </a:r>
          </a:p>
          <a:p>
            <a:r>
              <a:rPr lang="de-DE" sz="1200" dirty="0"/>
              <a:t>Wir steigern kontinuierlich den Druck </a:t>
            </a:r>
            <a:br>
              <a:rPr lang="de-DE" sz="1200" dirty="0"/>
            </a:br>
            <a:r>
              <a:rPr lang="de-DE" sz="1200" dirty="0"/>
              <a:t>für wichtige Weichenstellungen.</a:t>
            </a:r>
          </a:p>
          <a:p>
            <a:endParaRPr lang="de-DE" sz="1200" dirty="0"/>
          </a:p>
          <a:p>
            <a:r>
              <a:rPr lang="de-DE" sz="1200" dirty="0"/>
              <a:t>Mitmachen beim Aktionstag 29. März.</a:t>
            </a:r>
          </a:p>
          <a:p>
            <a:r>
              <a:rPr lang="de-DE" sz="1200" dirty="0"/>
              <a:t>Mitmachen in der IG Metall und Mitglied werden.</a:t>
            </a:r>
          </a:p>
        </p:txBody>
      </p:sp>
      <p:pic>
        <p:nvPicPr>
          <p:cNvPr id="21" name="Bildplatzhalter 7">
            <a:extLst>
              <a:ext uri="{FF2B5EF4-FFF2-40B4-BE49-F238E27FC236}">
                <a16:creationId xmlns:a16="http://schemas.microsoft.com/office/drawing/2014/main" id="{D461F83F-0EE9-D402-DF8E-7BF2A2292E67}"/>
              </a:ext>
            </a:extLst>
          </p:cNvPr>
          <p:cNvPicPr>
            <a:picLocks noChangeAspect="1"/>
          </p:cNvPicPr>
          <p:nvPr/>
        </p:nvPicPr>
        <p:blipFill rotWithShape="1">
          <a:blip r:embed="rId3"/>
          <a:srcRect l="546" t="6123" r="-1" b="1609"/>
          <a:stretch/>
        </p:blipFill>
        <p:spPr>
          <a:xfrm>
            <a:off x="4212289" y="1509290"/>
            <a:ext cx="3815700" cy="2323729"/>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1333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E38B5-B691-63D4-2977-647F526BCE1E}"/>
              </a:ext>
            </a:extLst>
          </p:cNvPr>
          <p:cNvSpPr>
            <a:spLocks noGrp="1"/>
          </p:cNvSpPr>
          <p:nvPr>
            <p:ph type="title"/>
          </p:nvPr>
        </p:nvSpPr>
        <p:spPr>
          <a:xfrm>
            <a:off x="268477" y="388321"/>
            <a:ext cx="7777164" cy="719138"/>
          </a:xfrm>
        </p:spPr>
        <p:txBody>
          <a:bodyPr/>
          <a:lstStyle/>
          <a:p>
            <a:r>
              <a:rPr lang="de-DE" dirty="0"/>
              <a:t>11-Punkte-Programm</a:t>
            </a:r>
            <a:br>
              <a:rPr lang="de-DE" dirty="0"/>
            </a:br>
            <a:r>
              <a:rPr lang="de-DE" sz="1600" dirty="0"/>
              <a:t>für ein modernes, innovatives und gerechtes Industrieland</a:t>
            </a:r>
            <a:endParaRPr lang="de-DE" dirty="0"/>
          </a:p>
        </p:txBody>
      </p:sp>
      <p:grpSp>
        <p:nvGrpSpPr>
          <p:cNvPr id="109" name="Gruppieren 108">
            <a:extLst>
              <a:ext uri="{FF2B5EF4-FFF2-40B4-BE49-F238E27FC236}">
                <a16:creationId xmlns:a16="http://schemas.microsoft.com/office/drawing/2014/main" id="{BCA7C172-0314-996E-98F9-1B335FFCF8FE}"/>
              </a:ext>
            </a:extLst>
          </p:cNvPr>
          <p:cNvGrpSpPr/>
          <p:nvPr/>
        </p:nvGrpSpPr>
        <p:grpSpPr>
          <a:xfrm>
            <a:off x="268476" y="1107459"/>
            <a:ext cx="7943243" cy="3647720"/>
            <a:chOff x="250824" y="1131889"/>
            <a:chExt cx="8642351" cy="3600450"/>
          </a:xfrm>
          <a:gradFill>
            <a:gsLst>
              <a:gs pos="51400">
                <a:schemeClr val="accent5"/>
              </a:gs>
              <a:gs pos="0">
                <a:schemeClr val="accent1"/>
              </a:gs>
              <a:gs pos="100000">
                <a:schemeClr val="accent2"/>
              </a:gs>
            </a:gsLst>
            <a:lin ang="1200000" scaled="0"/>
          </a:gradFill>
        </p:grpSpPr>
        <p:sp>
          <p:nvSpPr>
            <p:cNvPr id="8" name="Rechteck 7">
              <a:extLst>
                <a:ext uri="{FF2B5EF4-FFF2-40B4-BE49-F238E27FC236}">
                  <a16:creationId xmlns:a16="http://schemas.microsoft.com/office/drawing/2014/main" id="{6030C020-4753-5C42-06CB-DE06C4729BEE}"/>
                </a:ext>
              </a:extLst>
            </p:cNvPr>
            <p:cNvSpPr/>
            <p:nvPr/>
          </p:nvSpPr>
          <p:spPr>
            <a:xfrm>
              <a:off x="250824" y="113188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bIns="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1. Wir müssen die Zukunft der Industrie sichern – entlang der gesamten Wertschöpfungskette. Hier werden die klimafreundlichen Produkte und Verfahren von morgen entwickelt.</a:t>
              </a:r>
            </a:p>
          </p:txBody>
        </p:sp>
        <p:sp>
          <p:nvSpPr>
            <p:cNvPr id="9" name="Rechteck 8">
              <a:extLst>
                <a:ext uri="{FF2B5EF4-FFF2-40B4-BE49-F238E27FC236}">
                  <a16:creationId xmlns:a16="http://schemas.microsoft.com/office/drawing/2014/main" id="{78254238-A38A-9C8C-E88E-70A8EF11C15C}"/>
                </a:ext>
              </a:extLst>
            </p:cNvPr>
            <p:cNvSpPr/>
            <p:nvPr/>
          </p:nvSpPr>
          <p:spPr>
            <a:xfrm>
              <a:off x="3142799" y="113188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2. Die Arbeitgeber müssen sich zu unseren Standorten bekennen. Darum: Investieren. Hier. Schluss mit Arbeitsplatzabbau, Standortschließungen und Verlagerungen!</a:t>
              </a:r>
            </a:p>
          </p:txBody>
        </p:sp>
        <p:sp>
          <p:nvSpPr>
            <p:cNvPr id="10" name="Rechteck 9">
              <a:extLst>
                <a:ext uri="{FF2B5EF4-FFF2-40B4-BE49-F238E27FC236}">
                  <a16:creationId xmlns:a16="http://schemas.microsoft.com/office/drawing/2014/main" id="{0D87FD15-08B3-3422-472D-D1675FE77820}"/>
                </a:ext>
              </a:extLst>
            </p:cNvPr>
            <p:cNvSpPr/>
            <p:nvPr/>
          </p:nvSpPr>
          <p:spPr>
            <a:xfrm>
              <a:off x="6034775" y="113188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3. Jedes Jahr rund 60 Milliarden Euro, umgerechnet in etwa 1,4 Prozent des BIP: So viel muss der deutsche Staat in den nächsten zehn Jahren zusätzlich allein in öffentliche Infrastrukturen investieren.</a:t>
              </a:r>
            </a:p>
          </p:txBody>
        </p:sp>
        <p:sp>
          <p:nvSpPr>
            <p:cNvPr id="11" name="Rechteck 10">
              <a:extLst>
                <a:ext uri="{FF2B5EF4-FFF2-40B4-BE49-F238E27FC236}">
                  <a16:creationId xmlns:a16="http://schemas.microsoft.com/office/drawing/2014/main" id="{1D0EDE12-B4B2-5FD4-DA37-A341544B0F69}"/>
                </a:ext>
              </a:extLst>
            </p:cNvPr>
            <p:cNvSpPr/>
            <p:nvPr/>
          </p:nvSpPr>
          <p:spPr>
            <a:xfrm>
              <a:off x="250824" y="295033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4. Schluss mit Sparpolitik und Haushalts-Hick-Hack! Die Schuldenbremse muss reformiert werden. Und wir fordern ein gerechtes Steuersystem, das auch Spitzenverdiener*innen, Kapitaleinkommen und Vermögen fair besteuert.</a:t>
              </a:r>
            </a:p>
          </p:txBody>
        </p:sp>
        <p:sp>
          <p:nvSpPr>
            <p:cNvPr id="12" name="Rechteck 11">
              <a:extLst>
                <a:ext uri="{FF2B5EF4-FFF2-40B4-BE49-F238E27FC236}">
                  <a16:creationId xmlns:a16="http://schemas.microsoft.com/office/drawing/2014/main" id="{2773EB88-74F1-3A3D-C523-AC9D98FF733F}"/>
                </a:ext>
              </a:extLst>
            </p:cNvPr>
            <p:cNvSpPr/>
            <p:nvPr/>
          </p:nvSpPr>
          <p:spPr>
            <a:xfrm>
              <a:off x="3142799" y="295033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5. Öffentliche Förderungen an Bedingungen knüpfen! Steuergeld nur gegen Tarifbindung, Standort- und Beschäftigungssicherung, Weiterbildung und Ausbildungsplätze! Wir brauchen europäische Vorschriften für höhere regionale Wertschöpfungsanteile.</a:t>
              </a:r>
            </a:p>
          </p:txBody>
        </p:sp>
        <p:sp>
          <p:nvSpPr>
            <p:cNvPr id="13" name="Rechteck 12">
              <a:extLst>
                <a:ext uri="{FF2B5EF4-FFF2-40B4-BE49-F238E27FC236}">
                  <a16:creationId xmlns:a16="http://schemas.microsoft.com/office/drawing/2014/main" id="{2EF6798B-BD80-3B75-654E-D5489776579B}"/>
                </a:ext>
              </a:extLst>
            </p:cNvPr>
            <p:cNvSpPr/>
            <p:nvPr/>
          </p:nvSpPr>
          <p:spPr>
            <a:xfrm>
              <a:off x="6034775" y="295033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6. Unternehmen und Politik müssen die Mobilitätswende massiv beschleunigen. Schluss mit den Debatten um Ausstiegsdaten und Grenzwerte! Ein Zick-Zack-Kurs gefährdet nur Arbeitsplätze.</a:t>
              </a:r>
            </a:p>
          </p:txBody>
        </p:sp>
      </p:grpSp>
      <p:grpSp>
        <p:nvGrpSpPr>
          <p:cNvPr id="7" name="Gruppieren 6">
            <a:extLst>
              <a:ext uri="{FF2B5EF4-FFF2-40B4-BE49-F238E27FC236}">
                <a16:creationId xmlns:a16="http://schemas.microsoft.com/office/drawing/2014/main" id="{9D4CBC18-B060-0237-CA4E-E67106EA6562}"/>
              </a:ext>
            </a:extLst>
          </p:cNvPr>
          <p:cNvGrpSpPr>
            <a:grpSpLocks noChangeAspect="1"/>
          </p:cNvGrpSpPr>
          <p:nvPr/>
        </p:nvGrpSpPr>
        <p:grpSpPr>
          <a:xfrm>
            <a:off x="373364" y="1190182"/>
            <a:ext cx="525701" cy="504000"/>
            <a:chOff x="2789269" y="1871186"/>
            <a:chExt cx="646080" cy="619410"/>
          </a:xfrm>
        </p:grpSpPr>
        <p:sp>
          <p:nvSpPr>
            <p:cNvPr id="14" name="Freihandform: Form 13">
              <a:extLst>
                <a:ext uri="{FF2B5EF4-FFF2-40B4-BE49-F238E27FC236}">
                  <a16:creationId xmlns:a16="http://schemas.microsoft.com/office/drawing/2014/main" id="{A28F87DB-8B04-4B1B-C648-0FF8D1FC58CD}"/>
                </a:ext>
              </a:extLst>
            </p:cNvPr>
            <p:cNvSpPr/>
            <p:nvPr/>
          </p:nvSpPr>
          <p:spPr>
            <a:xfrm>
              <a:off x="2816320" y="2113502"/>
              <a:ext cx="140112" cy="377094"/>
            </a:xfrm>
            <a:custGeom>
              <a:avLst/>
              <a:gdLst>
                <a:gd name="connsiteX0" fmla="*/ 140113 w 140112"/>
                <a:gd name="connsiteY0" fmla="*/ 377095 h 377094"/>
                <a:gd name="connsiteX1" fmla="*/ 0 w 140112"/>
                <a:gd name="connsiteY1" fmla="*/ 377095 h 377094"/>
                <a:gd name="connsiteX2" fmla="*/ 16669 w 140112"/>
                <a:gd name="connsiteY2" fmla="*/ 0 h 377094"/>
                <a:gd name="connsiteX3" fmla="*/ 123444 w 140112"/>
                <a:gd name="connsiteY3" fmla="*/ 0 h 377094"/>
                <a:gd name="connsiteX4" fmla="*/ 140113 w 140112"/>
                <a:gd name="connsiteY4" fmla="*/ 377095 h 37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2" h="377094">
                  <a:moveTo>
                    <a:pt x="140113" y="377095"/>
                  </a:moveTo>
                  <a:lnTo>
                    <a:pt x="0" y="377095"/>
                  </a:lnTo>
                  <a:lnTo>
                    <a:pt x="16669" y="0"/>
                  </a:lnTo>
                  <a:lnTo>
                    <a:pt x="123444" y="0"/>
                  </a:lnTo>
                  <a:lnTo>
                    <a:pt x="140113" y="377095"/>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srgbClr val="060606"/>
                </a:solidFill>
                <a:effectLst/>
                <a:uLnTx/>
                <a:uFillTx/>
                <a:latin typeface="Calibri Light"/>
                <a:ea typeface="+mn-ea"/>
                <a:cs typeface="+mn-cs"/>
              </a:endParaRPr>
            </a:p>
          </p:txBody>
        </p:sp>
        <p:sp>
          <p:nvSpPr>
            <p:cNvPr id="15" name="Freihandform: Form 14">
              <a:extLst>
                <a:ext uri="{FF2B5EF4-FFF2-40B4-BE49-F238E27FC236}">
                  <a16:creationId xmlns:a16="http://schemas.microsoft.com/office/drawing/2014/main" id="{CA0DE534-A2BB-B76F-5C90-DA8C046F48E4}"/>
                </a:ext>
              </a:extLst>
            </p:cNvPr>
            <p:cNvSpPr/>
            <p:nvPr/>
          </p:nvSpPr>
          <p:spPr>
            <a:xfrm>
              <a:off x="2864612" y="2178462"/>
              <a:ext cx="37814" cy="9525"/>
            </a:xfrm>
            <a:custGeom>
              <a:avLst/>
              <a:gdLst>
                <a:gd name="connsiteX0" fmla="*/ 0 w 37814"/>
                <a:gd name="connsiteY0" fmla="*/ 0 h 9525"/>
                <a:gd name="connsiteX1" fmla="*/ 37814 w 37814"/>
                <a:gd name="connsiteY1" fmla="*/ 0 h 9525"/>
              </a:gdLst>
              <a:ahLst/>
              <a:cxnLst>
                <a:cxn ang="0">
                  <a:pos x="connsiteX0" y="connsiteY0"/>
                </a:cxn>
                <a:cxn ang="0">
                  <a:pos x="connsiteX1" y="connsiteY1"/>
                </a:cxn>
              </a:cxnLst>
              <a:rect l="l" t="t" r="r" b="b"/>
              <a:pathLst>
                <a:path w="37814" h="9525">
                  <a:moveTo>
                    <a:pt x="0" y="0"/>
                  </a:moveTo>
                  <a:lnTo>
                    <a:pt x="37814"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6" name="Freihandform: Form 15">
              <a:extLst>
                <a:ext uri="{FF2B5EF4-FFF2-40B4-BE49-F238E27FC236}">
                  <a16:creationId xmlns:a16="http://schemas.microsoft.com/office/drawing/2014/main" id="{D68E55AE-7B0C-8BAE-C032-F68D4E5920A8}"/>
                </a:ext>
              </a:extLst>
            </p:cNvPr>
            <p:cNvSpPr/>
            <p:nvPr/>
          </p:nvSpPr>
          <p:spPr>
            <a:xfrm>
              <a:off x="2956433" y="2205700"/>
              <a:ext cx="478916" cy="284896"/>
            </a:xfrm>
            <a:custGeom>
              <a:avLst/>
              <a:gdLst>
                <a:gd name="connsiteX0" fmla="*/ 0 w 478916"/>
                <a:gd name="connsiteY0" fmla="*/ 284897 h 284896"/>
                <a:gd name="connsiteX1" fmla="*/ 478917 w 478916"/>
                <a:gd name="connsiteY1" fmla="*/ 284897 h 284896"/>
                <a:gd name="connsiteX2" fmla="*/ 478917 w 478916"/>
                <a:gd name="connsiteY2" fmla="*/ 23721 h 284896"/>
                <a:gd name="connsiteX3" fmla="*/ 438436 w 478916"/>
                <a:gd name="connsiteY3" fmla="*/ 7529 h 284896"/>
                <a:gd name="connsiteX4" fmla="*/ 319945 w 478916"/>
                <a:gd name="connsiteY4" fmla="*/ 132402 h 284896"/>
                <a:gd name="connsiteX5" fmla="*/ 319945 w 478916"/>
                <a:gd name="connsiteY5" fmla="*/ 23626 h 284896"/>
                <a:gd name="connsiteX6" fmla="*/ 279463 w 478916"/>
                <a:gd name="connsiteY6" fmla="*/ 7434 h 284896"/>
                <a:gd name="connsiteX7" fmla="*/ 160972 w 478916"/>
                <a:gd name="connsiteY7" fmla="*/ 132306 h 284896"/>
                <a:gd name="connsiteX8" fmla="*/ 160972 w 478916"/>
                <a:gd name="connsiteY8" fmla="*/ 23531 h 284896"/>
                <a:gd name="connsiteX9" fmla="*/ 120491 w 478916"/>
                <a:gd name="connsiteY9" fmla="*/ 7338 h 284896"/>
                <a:gd name="connsiteX10" fmla="*/ 27908 w 478916"/>
                <a:gd name="connsiteY10" fmla="*/ 106684 h 28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916" h="284896">
                  <a:moveTo>
                    <a:pt x="0" y="284897"/>
                  </a:moveTo>
                  <a:lnTo>
                    <a:pt x="478917" y="284897"/>
                  </a:lnTo>
                  <a:lnTo>
                    <a:pt x="478917" y="23721"/>
                  </a:lnTo>
                  <a:cubicBezTo>
                    <a:pt x="478917" y="2481"/>
                    <a:pt x="453009" y="-7806"/>
                    <a:pt x="438436" y="7529"/>
                  </a:cubicBezTo>
                  <a:lnTo>
                    <a:pt x="319945" y="132402"/>
                  </a:lnTo>
                  <a:lnTo>
                    <a:pt x="319945" y="23626"/>
                  </a:lnTo>
                  <a:cubicBezTo>
                    <a:pt x="319945" y="2385"/>
                    <a:pt x="294037" y="-7902"/>
                    <a:pt x="279463" y="7434"/>
                  </a:cubicBezTo>
                  <a:lnTo>
                    <a:pt x="160972" y="132306"/>
                  </a:lnTo>
                  <a:lnTo>
                    <a:pt x="160972" y="23531"/>
                  </a:lnTo>
                  <a:cubicBezTo>
                    <a:pt x="160972" y="2290"/>
                    <a:pt x="135065" y="-7997"/>
                    <a:pt x="120491" y="7338"/>
                  </a:cubicBezTo>
                  <a:lnTo>
                    <a:pt x="27908" y="106684"/>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7" name="Freihandform: Form 16">
              <a:extLst>
                <a:ext uri="{FF2B5EF4-FFF2-40B4-BE49-F238E27FC236}">
                  <a16:creationId xmlns:a16="http://schemas.microsoft.com/office/drawing/2014/main" id="{6CEA6D43-20A7-F3AF-8B6F-A3F9E77E25E8}"/>
                </a:ext>
              </a:extLst>
            </p:cNvPr>
            <p:cNvSpPr/>
            <p:nvPr/>
          </p:nvSpPr>
          <p:spPr>
            <a:xfrm>
              <a:off x="3014059" y="2392394"/>
              <a:ext cx="47529" cy="47529"/>
            </a:xfrm>
            <a:custGeom>
              <a:avLst/>
              <a:gdLst>
                <a:gd name="connsiteX0" fmla="*/ 0 w 47529"/>
                <a:gd name="connsiteY0" fmla="*/ 0 h 47529"/>
                <a:gd name="connsiteX1" fmla="*/ 47530 w 47529"/>
                <a:gd name="connsiteY1" fmla="*/ 0 h 47529"/>
                <a:gd name="connsiteX2" fmla="*/ 47530 w 47529"/>
                <a:gd name="connsiteY2" fmla="*/ 47530 h 47529"/>
                <a:gd name="connsiteX3" fmla="*/ 0 w 47529"/>
                <a:gd name="connsiteY3" fmla="*/ 47530 h 47529"/>
              </a:gdLst>
              <a:ahLst/>
              <a:cxnLst>
                <a:cxn ang="0">
                  <a:pos x="connsiteX0" y="connsiteY0"/>
                </a:cxn>
                <a:cxn ang="0">
                  <a:pos x="connsiteX1" y="connsiteY1"/>
                </a:cxn>
                <a:cxn ang="0">
                  <a:pos x="connsiteX2" y="connsiteY2"/>
                </a:cxn>
                <a:cxn ang="0">
                  <a:pos x="connsiteX3" y="connsiteY3"/>
                </a:cxn>
              </a:cxnLst>
              <a:rect l="l" t="t" r="r" b="b"/>
              <a:pathLst>
                <a:path w="47529" h="47529">
                  <a:moveTo>
                    <a:pt x="0" y="0"/>
                  </a:moveTo>
                  <a:lnTo>
                    <a:pt x="47530" y="0"/>
                  </a:lnTo>
                  <a:lnTo>
                    <a:pt x="47530" y="47530"/>
                  </a:lnTo>
                  <a:lnTo>
                    <a:pt x="0" y="47530"/>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8" name="Freihandform: Form 17">
              <a:extLst>
                <a:ext uri="{FF2B5EF4-FFF2-40B4-BE49-F238E27FC236}">
                  <a16:creationId xmlns:a16="http://schemas.microsoft.com/office/drawing/2014/main" id="{F0C39EAB-16DC-BCB0-EF9A-7B20CCCC49D1}"/>
                </a:ext>
              </a:extLst>
            </p:cNvPr>
            <p:cNvSpPr/>
            <p:nvPr/>
          </p:nvSpPr>
          <p:spPr>
            <a:xfrm>
              <a:off x="3147123" y="2392394"/>
              <a:ext cx="98107" cy="98107"/>
            </a:xfrm>
            <a:custGeom>
              <a:avLst/>
              <a:gdLst>
                <a:gd name="connsiteX0" fmla="*/ 0 w 98107"/>
                <a:gd name="connsiteY0" fmla="*/ 0 h 98107"/>
                <a:gd name="connsiteX1" fmla="*/ 98108 w 98107"/>
                <a:gd name="connsiteY1" fmla="*/ 0 h 98107"/>
                <a:gd name="connsiteX2" fmla="*/ 98108 w 98107"/>
                <a:gd name="connsiteY2" fmla="*/ 98108 h 98107"/>
                <a:gd name="connsiteX3" fmla="*/ 0 w 98107"/>
                <a:gd name="connsiteY3" fmla="*/ 98108 h 98107"/>
              </a:gdLst>
              <a:ahLst/>
              <a:cxnLst>
                <a:cxn ang="0">
                  <a:pos x="connsiteX0" y="connsiteY0"/>
                </a:cxn>
                <a:cxn ang="0">
                  <a:pos x="connsiteX1" y="connsiteY1"/>
                </a:cxn>
                <a:cxn ang="0">
                  <a:pos x="connsiteX2" y="connsiteY2"/>
                </a:cxn>
                <a:cxn ang="0">
                  <a:pos x="connsiteX3" y="connsiteY3"/>
                </a:cxn>
              </a:cxnLst>
              <a:rect l="l" t="t" r="r" b="b"/>
              <a:pathLst>
                <a:path w="98107" h="98107">
                  <a:moveTo>
                    <a:pt x="0" y="0"/>
                  </a:moveTo>
                  <a:lnTo>
                    <a:pt x="98108" y="0"/>
                  </a:lnTo>
                  <a:lnTo>
                    <a:pt x="98108" y="98108"/>
                  </a:lnTo>
                  <a:lnTo>
                    <a:pt x="0" y="98108"/>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9" name="Freihandform: Form 18">
              <a:extLst>
                <a:ext uri="{FF2B5EF4-FFF2-40B4-BE49-F238E27FC236}">
                  <a16:creationId xmlns:a16="http://schemas.microsoft.com/office/drawing/2014/main" id="{B2002F6A-D445-CBBB-4A9E-37F0F4F4D6A8}"/>
                </a:ext>
              </a:extLst>
            </p:cNvPr>
            <p:cNvSpPr/>
            <p:nvPr/>
          </p:nvSpPr>
          <p:spPr>
            <a:xfrm>
              <a:off x="3330765" y="2392394"/>
              <a:ext cx="47529" cy="47529"/>
            </a:xfrm>
            <a:custGeom>
              <a:avLst/>
              <a:gdLst>
                <a:gd name="connsiteX0" fmla="*/ 0 w 47529"/>
                <a:gd name="connsiteY0" fmla="*/ 0 h 47529"/>
                <a:gd name="connsiteX1" fmla="*/ 47530 w 47529"/>
                <a:gd name="connsiteY1" fmla="*/ 0 h 47529"/>
                <a:gd name="connsiteX2" fmla="*/ 47530 w 47529"/>
                <a:gd name="connsiteY2" fmla="*/ 47530 h 47529"/>
                <a:gd name="connsiteX3" fmla="*/ 0 w 47529"/>
                <a:gd name="connsiteY3" fmla="*/ 47530 h 47529"/>
              </a:gdLst>
              <a:ahLst/>
              <a:cxnLst>
                <a:cxn ang="0">
                  <a:pos x="connsiteX0" y="connsiteY0"/>
                </a:cxn>
                <a:cxn ang="0">
                  <a:pos x="connsiteX1" y="connsiteY1"/>
                </a:cxn>
                <a:cxn ang="0">
                  <a:pos x="connsiteX2" y="connsiteY2"/>
                </a:cxn>
                <a:cxn ang="0">
                  <a:pos x="connsiteX3" y="connsiteY3"/>
                </a:cxn>
              </a:cxnLst>
              <a:rect l="l" t="t" r="r" b="b"/>
              <a:pathLst>
                <a:path w="47529" h="47529">
                  <a:moveTo>
                    <a:pt x="0" y="0"/>
                  </a:moveTo>
                  <a:lnTo>
                    <a:pt x="47530" y="0"/>
                  </a:lnTo>
                  <a:lnTo>
                    <a:pt x="47530" y="47530"/>
                  </a:lnTo>
                  <a:lnTo>
                    <a:pt x="0" y="47530"/>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20" name="Freihandform: Form 19">
              <a:extLst>
                <a:ext uri="{FF2B5EF4-FFF2-40B4-BE49-F238E27FC236}">
                  <a16:creationId xmlns:a16="http://schemas.microsoft.com/office/drawing/2014/main" id="{026848C4-9F15-20CD-C81B-B0172CB5A876}"/>
                </a:ext>
              </a:extLst>
            </p:cNvPr>
            <p:cNvSpPr/>
            <p:nvPr/>
          </p:nvSpPr>
          <p:spPr>
            <a:xfrm>
              <a:off x="2789269" y="1964340"/>
              <a:ext cx="53911" cy="107822"/>
            </a:xfrm>
            <a:custGeom>
              <a:avLst/>
              <a:gdLst>
                <a:gd name="connsiteX0" fmla="*/ 53912 w 53911"/>
                <a:gd name="connsiteY0" fmla="*/ 107823 h 107822"/>
                <a:gd name="connsiteX1" fmla="*/ 0 w 53911"/>
                <a:gd name="connsiteY1" fmla="*/ 53912 h 107822"/>
                <a:gd name="connsiteX2" fmla="*/ 53912 w 53911"/>
                <a:gd name="connsiteY2" fmla="*/ 0 h 107822"/>
              </a:gdLst>
              <a:ahLst/>
              <a:cxnLst>
                <a:cxn ang="0">
                  <a:pos x="connsiteX0" y="connsiteY0"/>
                </a:cxn>
                <a:cxn ang="0">
                  <a:pos x="connsiteX1" y="connsiteY1"/>
                </a:cxn>
                <a:cxn ang="0">
                  <a:pos x="connsiteX2" y="connsiteY2"/>
                </a:cxn>
              </a:cxnLst>
              <a:rect l="l" t="t" r="r" b="b"/>
              <a:pathLst>
                <a:path w="53911" h="107822">
                  <a:moveTo>
                    <a:pt x="53912" y="107823"/>
                  </a:moveTo>
                  <a:cubicBezTo>
                    <a:pt x="24193" y="107823"/>
                    <a:pt x="0" y="83725"/>
                    <a:pt x="0" y="53912"/>
                  </a:cubicBezTo>
                  <a:cubicBezTo>
                    <a:pt x="0" y="24098"/>
                    <a:pt x="24098" y="0"/>
                    <a:pt x="53912"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21" name="Freihandform: Form 20">
              <a:extLst>
                <a:ext uri="{FF2B5EF4-FFF2-40B4-BE49-F238E27FC236}">
                  <a16:creationId xmlns:a16="http://schemas.microsoft.com/office/drawing/2014/main" id="{B4AF5187-9FCA-A10C-B493-2C1B0DADCBBC}"/>
                </a:ext>
              </a:extLst>
            </p:cNvPr>
            <p:cNvSpPr/>
            <p:nvPr/>
          </p:nvSpPr>
          <p:spPr>
            <a:xfrm>
              <a:off x="2843085" y="1873662"/>
              <a:ext cx="125730" cy="126968"/>
            </a:xfrm>
            <a:custGeom>
              <a:avLst/>
              <a:gdLst>
                <a:gd name="connsiteX0" fmla="*/ 21812 w 125730"/>
                <a:gd name="connsiteY0" fmla="*/ 126968 h 126968"/>
                <a:gd name="connsiteX1" fmla="*/ 0 w 125730"/>
                <a:gd name="connsiteY1" fmla="*/ 74390 h 126968"/>
                <a:gd name="connsiteX2" fmla="*/ 74390 w 125730"/>
                <a:gd name="connsiteY2" fmla="*/ 0 h 126968"/>
                <a:gd name="connsiteX3" fmla="*/ 125730 w 125730"/>
                <a:gd name="connsiteY3" fmla="*/ 20574 h 126968"/>
              </a:gdLst>
              <a:ahLst/>
              <a:cxnLst>
                <a:cxn ang="0">
                  <a:pos x="connsiteX0" y="connsiteY0"/>
                </a:cxn>
                <a:cxn ang="0">
                  <a:pos x="connsiteX1" y="connsiteY1"/>
                </a:cxn>
                <a:cxn ang="0">
                  <a:pos x="connsiteX2" y="connsiteY2"/>
                </a:cxn>
                <a:cxn ang="0">
                  <a:pos x="connsiteX3" y="connsiteY3"/>
                </a:cxn>
              </a:cxnLst>
              <a:rect l="l" t="t" r="r" b="b"/>
              <a:pathLst>
                <a:path w="125730" h="126968">
                  <a:moveTo>
                    <a:pt x="21812" y="126968"/>
                  </a:moveTo>
                  <a:cubicBezTo>
                    <a:pt x="8382" y="113538"/>
                    <a:pt x="0" y="94964"/>
                    <a:pt x="0" y="74390"/>
                  </a:cubicBezTo>
                  <a:cubicBezTo>
                    <a:pt x="0" y="33338"/>
                    <a:pt x="33338" y="0"/>
                    <a:pt x="74390" y="0"/>
                  </a:cubicBezTo>
                  <a:cubicBezTo>
                    <a:pt x="94298" y="0"/>
                    <a:pt x="112395" y="7811"/>
                    <a:pt x="125730" y="20574"/>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22" name="Freihandform: Form 21">
              <a:extLst>
                <a:ext uri="{FF2B5EF4-FFF2-40B4-BE49-F238E27FC236}">
                  <a16:creationId xmlns:a16="http://schemas.microsoft.com/office/drawing/2014/main" id="{A985C675-E319-450C-5CBC-9C9620DCD136}"/>
                </a:ext>
              </a:extLst>
            </p:cNvPr>
            <p:cNvSpPr/>
            <p:nvPr/>
          </p:nvSpPr>
          <p:spPr>
            <a:xfrm>
              <a:off x="2945288" y="2011394"/>
              <a:ext cx="35337" cy="60769"/>
            </a:xfrm>
            <a:custGeom>
              <a:avLst/>
              <a:gdLst>
                <a:gd name="connsiteX0" fmla="*/ 24575 w 35337"/>
                <a:gd name="connsiteY0" fmla="*/ 0 h 60769"/>
                <a:gd name="connsiteX1" fmla="*/ 35338 w 35337"/>
                <a:gd name="connsiteY1" fmla="*/ 25432 h 60769"/>
                <a:gd name="connsiteX2" fmla="*/ 0 w 35337"/>
                <a:gd name="connsiteY2" fmla="*/ 60769 h 60769"/>
              </a:gdLst>
              <a:ahLst/>
              <a:cxnLst>
                <a:cxn ang="0">
                  <a:pos x="connsiteX0" y="connsiteY0"/>
                </a:cxn>
                <a:cxn ang="0">
                  <a:pos x="connsiteX1" y="connsiteY1"/>
                </a:cxn>
                <a:cxn ang="0">
                  <a:pos x="connsiteX2" y="connsiteY2"/>
                </a:cxn>
              </a:cxnLst>
              <a:rect l="l" t="t" r="r" b="b"/>
              <a:pathLst>
                <a:path w="35337" h="60769">
                  <a:moveTo>
                    <a:pt x="24575" y="0"/>
                  </a:moveTo>
                  <a:cubicBezTo>
                    <a:pt x="31242" y="6382"/>
                    <a:pt x="35338" y="15431"/>
                    <a:pt x="35338" y="25432"/>
                  </a:cubicBezTo>
                  <a:cubicBezTo>
                    <a:pt x="35338" y="44958"/>
                    <a:pt x="19526" y="60769"/>
                    <a:pt x="0" y="60769"/>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23" name="Freihandform: Form 22">
              <a:extLst>
                <a:ext uri="{FF2B5EF4-FFF2-40B4-BE49-F238E27FC236}">
                  <a16:creationId xmlns:a16="http://schemas.microsoft.com/office/drawing/2014/main" id="{D7860390-8434-CCBF-B287-2E283E6C42CA}"/>
                </a:ext>
              </a:extLst>
            </p:cNvPr>
            <p:cNvSpPr/>
            <p:nvPr/>
          </p:nvSpPr>
          <p:spPr>
            <a:xfrm>
              <a:off x="2971577" y="1871186"/>
              <a:ext cx="77533" cy="38766"/>
            </a:xfrm>
            <a:custGeom>
              <a:avLst/>
              <a:gdLst>
                <a:gd name="connsiteX0" fmla="*/ 0 w 77533"/>
                <a:gd name="connsiteY0" fmla="*/ 38767 h 38766"/>
                <a:gd name="connsiteX1" fmla="*/ 38767 w 77533"/>
                <a:gd name="connsiteY1" fmla="*/ 0 h 38766"/>
                <a:gd name="connsiteX2" fmla="*/ 77533 w 77533"/>
                <a:gd name="connsiteY2" fmla="*/ 38767 h 38766"/>
              </a:gdLst>
              <a:ahLst/>
              <a:cxnLst>
                <a:cxn ang="0">
                  <a:pos x="connsiteX0" y="connsiteY0"/>
                </a:cxn>
                <a:cxn ang="0">
                  <a:pos x="connsiteX1" y="connsiteY1"/>
                </a:cxn>
                <a:cxn ang="0">
                  <a:pos x="connsiteX2" y="connsiteY2"/>
                </a:cxn>
              </a:cxnLst>
              <a:rect l="l" t="t" r="r" b="b"/>
              <a:pathLst>
                <a:path w="77533" h="38766">
                  <a:moveTo>
                    <a:pt x="0" y="38767"/>
                  </a:moveTo>
                  <a:cubicBezTo>
                    <a:pt x="0" y="17335"/>
                    <a:pt x="17335" y="0"/>
                    <a:pt x="38767" y="0"/>
                  </a:cubicBezTo>
                  <a:cubicBezTo>
                    <a:pt x="60198" y="0"/>
                    <a:pt x="77533" y="17335"/>
                    <a:pt x="77533" y="38767"/>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24" name="Freihandform: Form 23">
              <a:extLst>
                <a:ext uri="{FF2B5EF4-FFF2-40B4-BE49-F238E27FC236}">
                  <a16:creationId xmlns:a16="http://schemas.microsoft.com/office/drawing/2014/main" id="{D8A4444E-5DC3-6BFC-E9A8-3CDE4FC32BE2}"/>
                </a:ext>
              </a:extLst>
            </p:cNvPr>
            <p:cNvSpPr/>
            <p:nvPr/>
          </p:nvSpPr>
          <p:spPr>
            <a:xfrm>
              <a:off x="2947479" y="1929098"/>
              <a:ext cx="185356" cy="92678"/>
            </a:xfrm>
            <a:custGeom>
              <a:avLst/>
              <a:gdLst>
                <a:gd name="connsiteX0" fmla="*/ 185356 w 185356"/>
                <a:gd name="connsiteY0" fmla="*/ 38767 h 92678"/>
                <a:gd name="connsiteX1" fmla="*/ 146590 w 185356"/>
                <a:gd name="connsiteY1" fmla="*/ 0 h 92678"/>
                <a:gd name="connsiteX2" fmla="*/ 107823 w 185356"/>
                <a:gd name="connsiteY2" fmla="*/ 38767 h 92678"/>
                <a:gd name="connsiteX3" fmla="*/ 53912 w 185356"/>
                <a:gd name="connsiteY3" fmla="*/ 92678 h 92678"/>
                <a:gd name="connsiteX4" fmla="*/ 0 w 185356"/>
                <a:gd name="connsiteY4" fmla="*/ 38767 h 92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6" h="92678">
                  <a:moveTo>
                    <a:pt x="185356" y="38767"/>
                  </a:moveTo>
                  <a:cubicBezTo>
                    <a:pt x="185356" y="17335"/>
                    <a:pt x="168021" y="0"/>
                    <a:pt x="146590" y="0"/>
                  </a:cubicBezTo>
                  <a:cubicBezTo>
                    <a:pt x="125158" y="0"/>
                    <a:pt x="107823" y="17335"/>
                    <a:pt x="107823" y="38767"/>
                  </a:cubicBezTo>
                  <a:cubicBezTo>
                    <a:pt x="107823" y="68485"/>
                    <a:pt x="83725" y="92678"/>
                    <a:pt x="53912" y="92678"/>
                  </a:cubicBezTo>
                  <a:cubicBezTo>
                    <a:pt x="24098" y="92678"/>
                    <a:pt x="0" y="68580"/>
                    <a:pt x="0" y="38767"/>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sp>
        <p:nvSpPr>
          <p:cNvPr id="25" name="Grafik 18">
            <a:extLst>
              <a:ext uri="{FF2B5EF4-FFF2-40B4-BE49-F238E27FC236}">
                <a16:creationId xmlns:a16="http://schemas.microsoft.com/office/drawing/2014/main" id="{66F2E0CE-3468-31B0-9399-11E3F2FA0C26}"/>
              </a:ext>
            </a:extLst>
          </p:cNvPr>
          <p:cNvSpPr>
            <a:spLocks noChangeAspect="1"/>
          </p:cNvSpPr>
          <p:nvPr/>
        </p:nvSpPr>
        <p:spPr>
          <a:xfrm>
            <a:off x="3265822" y="1190182"/>
            <a:ext cx="400665" cy="504000"/>
          </a:xfrm>
          <a:custGeom>
            <a:avLst/>
            <a:gdLst>
              <a:gd name="connsiteX0" fmla="*/ 490823 w 490823"/>
              <a:gd name="connsiteY0" fmla="*/ 578930 h 617410"/>
              <a:gd name="connsiteX1" fmla="*/ 461296 w 490823"/>
              <a:gd name="connsiteY1" fmla="*/ 595598 h 617410"/>
              <a:gd name="connsiteX2" fmla="*/ 430911 w 490823"/>
              <a:gd name="connsiteY2" fmla="*/ 607600 h 617410"/>
              <a:gd name="connsiteX3" fmla="*/ 395859 w 490823"/>
              <a:gd name="connsiteY3" fmla="*/ 614839 h 617410"/>
              <a:gd name="connsiteX4" fmla="*/ 351377 w 490823"/>
              <a:gd name="connsiteY4" fmla="*/ 617411 h 617410"/>
              <a:gd name="connsiteX5" fmla="*/ 157258 w 490823"/>
              <a:gd name="connsiteY5" fmla="*/ 535305 h 617410"/>
              <a:gd name="connsiteX6" fmla="*/ 97441 w 490823"/>
              <a:gd name="connsiteY6" fmla="*/ 422434 h 617410"/>
              <a:gd name="connsiteX7" fmla="*/ 0 w 490823"/>
              <a:gd name="connsiteY7" fmla="*/ 422434 h 617410"/>
              <a:gd name="connsiteX8" fmla="*/ 0 w 490823"/>
              <a:gd name="connsiteY8" fmla="*/ 338614 h 617410"/>
              <a:gd name="connsiteX9" fmla="*/ 85534 w 490823"/>
              <a:gd name="connsiteY9" fmla="*/ 338614 h 617410"/>
              <a:gd name="connsiteX10" fmla="*/ 85534 w 490823"/>
              <a:gd name="connsiteY10" fmla="*/ 299275 h 617410"/>
              <a:gd name="connsiteX11" fmla="*/ 87249 w 490823"/>
              <a:gd name="connsiteY11" fmla="*/ 272796 h 617410"/>
              <a:gd name="connsiteX12" fmla="*/ 95 w 490823"/>
              <a:gd name="connsiteY12" fmla="*/ 272796 h 617410"/>
              <a:gd name="connsiteX13" fmla="*/ 95 w 490823"/>
              <a:gd name="connsiteY13" fmla="*/ 188976 h 617410"/>
              <a:gd name="connsiteX14" fmla="*/ 104394 w 490823"/>
              <a:gd name="connsiteY14" fmla="*/ 188976 h 617410"/>
              <a:gd name="connsiteX15" fmla="*/ 125730 w 490823"/>
              <a:gd name="connsiteY15" fmla="*/ 137636 h 617410"/>
              <a:gd name="connsiteX16" fmla="*/ 220599 w 490823"/>
              <a:gd name="connsiteY16" fmla="*/ 36290 h 617410"/>
              <a:gd name="connsiteX17" fmla="*/ 353092 w 490823"/>
              <a:gd name="connsiteY17" fmla="*/ 0 h 617410"/>
              <a:gd name="connsiteX18" fmla="*/ 427863 w 490823"/>
              <a:gd name="connsiteY18" fmla="*/ 8954 h 617410"/>
              <a:gd name="connsiteX19" fmla="*/ 477869 w 490823"/>
              <a:gd name="connsiteY19" fmla="*/ 29908 h 617410"/>
              <a:gd name="connsiteX20" fmla="*/ 449675 w 490823"/>
              <a:gd name="connsiteY20" fmla="*/ 128206 h 617410"/>
              <a:gd name="connsiteX21" fmla="*/ 354806 w 490823"/>
              <a:gd name="connsiteY21" fmla="*/ 94869 h 617410"/>
              <a:gd name="connsiteX22" fmla="*/ 297561 w 490823"/>
              <a:gd name="connsiteY22" fmla="*/ 108585 h 617410"/>
              <a:gd name="connsiteX23" fmla="*/ 253937 w 490823"/>
              <a:gd name="connsiteY23" fmla="*/ 146209 h 617410"/>
              <a:gd name="connsiteX24" fmla="*/ 242792 w 490823"/>
              <a:gd name="connsiteY24" fmla="*/ 166306 h 617410"/>
              <a:gd name="connsiteX25" fmla="*/ 234220 w 490823"/>
              <a:gd name="connsiteY25" fmla="*/ 188976 h 617410"/>
              <a:gd name="connsiteX26" fmla="*/ 399193 w 490823"/>
              <a:gd name="connsiteY26" fmla="*/ 188976 h 617410"/>
              <a:gd name="connsiteX27" fmla="*/ 399193 w 490823"/>
              <a:gd name="connsiteY27" fmla="*/ 272796 h 617410"/>
              <a:gd name="connsiteX28" fmla="*/ 221361 w 490823"/>
              <a:gd name="connsiteY28" fmla="*/ 272796 h 617410"/>
              <a:gd name="connsiteX29" fmla="*/ 220123 w 490823"/>
              <a:gd name="connsiteY29" fmla="*/ 305276 h 617410"/>
              <a:gd name="connsiteX30" fmla="*/ 221361 w 490823"/>
              <a:gd name="connsiteY30" fmla="*/ 338614 h 617410"/>
              <a:gd name="connsiteX31" fmla="*/ 399193 w 490823"/>
              <a:gd name="connsiteY31" fmla="*/ 338614 h 617410"/>
              <a:gd name="connsiteX32" fmla="*/ 399193 w 490823"/>
              <a:gd name="connsiteY32" fmla="*/ 422434 h 617410"/>
              <a:gd name="connsiteX33" fmla="*/ 231648 w 490823"/>
              <a:gd name="connsiteY33" fmla="*/ 422434 h 617410"/>
              <a:gd name="connsiteX34" fmla="*/ 245269 w 490823"/>
              <a:gd name="connsiteY34" fmla="*/ 458343 h 617410"/>
              <a:gd name="connsiteX35" fmla="*/ 359855 w 490823"/>
              <a:gd name="connsiteY35" fmla="*/ 525018 h 617410"/>
              <a:gd name="connsiteX36" fmla="*/ 410718 w 490823"/>
              <a:gd name="connsiteY36" fmla="*/ 516446 h 617410"/>
              <a:gd name="connsiteX37" fmla="*/ 461582 w 490823"/>
              <a:gd name="connsiteY37" fmla="*/ 486537 h 617410"/>
              <a:gd name="connsiteX38" fmla="*/ 490633 w 490823"/>
              <a:gd name="connsiteY38" fmla="*/ 578834 h 61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90823" h="617410">
                <a:moveTo>
                  <a:pt x="490823" y="578930"/>
                </a:moveTo>
                <a:cubicBezTo>
                  <a:pt x="480536" y="585216"/>
                  <a:pt x="470726" y="590740"/>
                  <a:pt x="461296" y="595598"/>
                </a:cubicBezTo>
                <a:cubicBezTo>
                  <a:pt x="451866" y="600456"/>
                  <a:pt x="441770" y="604457"/>
                  <a:pt x="430911" y="607600"/>
                </a:cubicBezTo>
                <a:cubicBezTo>
                  <a:pt x="420053" y="610743"/>
                  <a:pt x="408432" y="613124"/>
                  <a:pt x="395859" y="614839"/>
                </a:cubicBezTo>
                <a:cubicBezTo>
                  <a:pt x="383286" y="616553"/>
                  <a:pt x="368522" y="617411"/>
                  <a:pt x="351377" y="617411"/>
                </a:cubicBezTo>
                <a:cubicBezTo>
                  <a:pt x="269843" y="617411"/>
                  <a:pt x="205169" y="590074"/>
                  <a:pt x="157258" y="535305"/>
                </a:cubicBezTo>
                <a:cubicBezTo>
                  <a:pt x="129349" y="503968"/>
                  <a:pt x="109442" y="466344"/>
                  <a:pt x="97441" y="422434"/>
                </a:cubicBezTo>
                <a:lnTo>
                  <a:pt x="0" y="422434"/>
                </a:lnTo>
                <a:lnTo>
                  <a:pt x="0" y="338614"/>
                </a:lnTo>
                <a:lnTo>
                  <a:pt x="85534" y="338614"/>
                </a:lnTo>
                <a:lnTo>
                  <a:pt x="85534" y="299275"/>
                </a:lnTo>
                <a:cubicBezTo>
                  <a:pt x="85534" y="289560"/>
                  <a:pt x="86106" y="280797"/>
                  <a:pt x="87249" y="272796"/>
                </a:cubicBezTo>
                <a:lnTo>
                  <a:pt x="95" y="272796"/>
                </a:lnTo>
                <a:lnTo>
                  <a:pt x="95" y="188976"/>
                </a:lnTo>
                <a:lnTo>
                  <a:pt x="104394" y="188976"/>
                </a:lnTo>
                <a:cubicBezTo>
                  <a:pt x="110680" y="169640"/>
                  <a:pt x="117824" y="152495"/>
                  <a:pt x="125730" y="137636"/>
                </a:cubicBezTo>
                <a:cubicBezTo>
                  <a:pt x="149066" y="94298"/>
                  <a:pt x="180689" y="60579"/>
                  <a:pt x="220599" y="36290"/>
                </a:cubicBezTo>
                <a:cubicBezTo>
                  <a:pt x="260509" y="12097"/>
                  <a:pt x="304610" y="0"/>
                  <a:pt x="353092" y="0"/>
                </a:cubicBezTo>
                <a:cubicBezTo>
                  <a:pt x="382715" y="0"/>
                  <a:pt x="407670" y="2953"/>
                  <a:pt x="427863" y="8954"/>
                </a:cubicBezTo>
                <a:cubicBezTo>
                  <a:pt x="448056" y="14954"/>
                  <a:pt x="464725" y="21907"/>
                  <a:pt x="477869" y="29908"/>
                </a:cubicBezTo>
                <a:lnTo>
                  <a:pt x="449675" y="128206"/>
                </a:lnTo>
                <a:cubicBezTo>
                  <a:pt x="419481" y="106013"/>
                  <a:pt x="387858" y="94869"/>
                  <a:pt x="354806" y="94869"/>
                </a:cubicBezTo>
                <a:cubicBezTo>
                  <a:pt x="334804" y="94869"/>
                  <a:pt x="315754" y="99441"/>
                  <a:pt x="297561" y="108585"/>
                </a:cubicBezTo>
                <a:cubicBezTo>
                  <a:pt x="279273" y="117729"/>
                  <a:pt x="264795" y="130302"/>
                  <a:pt x="253937" y="146209"/>
                </a:cubicBezTo>
                <a:cubicBezTo>
                  <a:pt x="249365" y="152495"/>
                  <a:pt x="245650" y="159163"/>
                  <a:pt x="242792" y="166306"/>
                </a:cubicBezTo>
                <a:cubicBezTo>
                  <a:pt x="239935" y="173450"/>
                  <a:pt x="237077" y="180975"/>
                  <a:pt x="234220" y="188976"/>
                </a:cubicBezTo>
                <a:lnTo>
                  <a:pt x="399193" y="188976"/>
                </a:lnTo>
                <a:lnTo>
                  <a:pt x="399193" y="272796"/>
                </a:lnTo>
                <a:lnTo>
                  <a:pt x="221361" y="272796"/>
                </a:lnTo>
                <a:cubicBezTo>
                  <a:pt x="220790" y="283655"/>
                  <a:pt x="220313" y="294418"/>
                  <a:pt x="220123" y="305276"/>
                </a:cubicBezTo>
                <a:cubicBezTo>
                  <a:pt x="219837" y="316135"/>
                  <a:pt x="220218" y="327279"/>
                  <a:pt x="221361" y="338614"/>
                </a:cubicBezTo>
                <a:lnTo>
                  <a:pt x="399193" y="338614"/>
                </a:lnTo>
                <a:lnTo>
                  <a:pt x="399193" y="422434"/>
                </a:lnTo>
                <a:lnTo>
                  <a:pt x="231648" y="422434"/>
                </a:lnTo>
                <a:cubicBezTo>
                  <a:pt x="235077" y="437293"/>
                  <a:pt x="239554" y="449199"/>
                  <a:pt x="245269" y="458343"/>
                </a:cubicBezTo>
                <a:cubicBezTo>
                  <a:pt x="269748" y="502825"/>
                  <a:pt x="307943" y="525018"/>
                  <a:pt x="359855" y="525018"/>
                </a:cubicBezTo>
                <a:cubicBezTo>
                  <a:pt x="377476" y="525018"/>
                  <a:pt x="394430" y="522161"/>
                  <a:pt x="410718" y="516446"/>
                </a:cubicBezTo>
                <a:cubicBezTo>
                  <a:pt x="426910" y="510731"/>
                  <a:pt x="443865" y="500729"/>
                  <a:pt x="461582" y="486537"/>
                </a:cubicBezTo>
                <a:lnTo>
                  <a:pt x="490633" y="578834"/>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nvGrpSpPr>
          <p:cNvPr id="26" name="Gruppieren 25">
            <a:extLst>
              <a:ext uri="{FF2B5EF4-FFF2-40B4-BE49-F238E27FC236}">
                <a16:creationId xmlns:a16="http://schemas.microsoft.com/office/drawing/2014/main" id="{4E7291B3-0FC2-9A31-0FFE-C04BDDF3F49B}"/>
              </a:ext>
            </a:extLst>
          </p:cNvPr>
          <p:cNvGrpSpPr>
            <a:grpSpLocks noChangeAspect="1"/>
          </p:cNvGrpSpPr>
          <p:nvPr/>
        </p:nvGrpSpPr>
        <p:grpSpPr>
          <a:xfrm>
            <a:off x="6159900" y="1190182"/>
            <a:ext cx="889893" cy="504000"/>
            <a:chOff x="4128039" y="2316575"/>
            <a:chExt cx="904970" cy="512539"/>
          </a:xfrm>
        </p:grpSpPr>
        <p:grpSp>
          <p:nvGrpSpPr>
            <p:cNvPr id="27" name="Grafik 21">
              <a:extLst>
                <a:ext uri="{FF2B5EF4-FFF2-40B4-BE49-F238E27FC236}">
                  <a16:creationId xmlns:a16="http://schemas.microsoft.com/office/drawing/2014/main" id="{F48CF3E3-E5E7-5CD8-27CC-B016BF597861}"/>
                </a:ext>
              </a:extLst>
            </p:cNvPr>
            <p:cNvGrpSpPr/>
            <p:nvPr/>
          </p:nvGrpSpPr>
          <p:grpSpPr>
            <a:xfrm>
              <a:off x="4502181" y="2385155"/>
              <a:ext cx="530828" cy="288512"/>
              <a:chOff x="4502181" y="2385155"/>
              <a:chExt cx="530828" cy="288512"/>
            </a:xfrm>
            <a:noFill/>
          </p:grpSpPr>
          <p:sp>
            <p:nvSpPr>
              <p:cNvPr id="66" name="Freihandform: Form 65">
                <a:extLst>
                  <a:ext uri="{FF2B5EF4-FFF2-40B4-BE49-F238E27FC236}">
                    <a16:creationId xmlns:a16="http://schemas.microsoft.com/office/drawing/2014/main" id="{C04B8D2C-D004-7182-E09B-3B2EAC774E13}"/>
                  </a:ext>
                </a:extLst>
              </p:cNvPr>
              <p:cNvSpPr/>
              <p:nvPr/>
            </p:nvSpPr>
            <p:spPr>
              <a:xfrm>
                <a:off x="4502181" y="2385155"/>
                <a:ext cx="530828" cy="288512"/>
              </a:xfrm>
              <a:custGeom>
                <a:avLst/>
                <a:gdLst>
                  <a:gd name="connsiteX0" fmla="*/ 0 w 530828"/>
                  <a:gd name="connsiteY0" fmla="*/ 167735 h 288512"/>
                  <a:gd name="connsiteX1" fmla="*/ 0 w 530828"/>
                  <a:gd name="connsiteY1" fmla="*/ 0 h 288512"/>
                  <a:gd name="connsiteX2" fmla="*/ 530828 w 530828"/>
                  <a:gd name="connsiteY2" fmla="*/ 0 h 288512"/>
                  <a:gd name="connsiteX3" fmla="*/ 530828 w 530828"/>
                  <a:gd name="connsiteY3" fmla="*/ 288512 h 288512"/>
                  <a:gd name="connsiteX4" fmla="*/ 173355 w 530828"/>
                  <a:gd name="connsiteY4" fmla="*/ 288512 h 28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828" h="288512">
                    <a:moveTo>
                      <a:pt x="0" y="167735"/>
                    </a:moveTo>
                    <a:lnTo>
                      <a:pt x="0" y="0"/>
                    </a:lnTo>
                    <a:lnTo>
                      <a:pt x="530828" y="0"/>
                    </a:lnTo>
                    <a:lnTo>
                      <a:pt x="530828" y="288512"/>
                    </a:lnTo>
                    <a:lnTo>
                      <a:pt x="173355" y="288512"/>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7" name="Freihandform: Form 66">
                <a:extLst>
                  <a:ext uri="{FF2B5EF4-FFF2-40B4-BE49-F238E27FC236}">
                    <a16:creationId xmlns:a16="http://schemas.microsoft.com/office/drawing/2014/main" id="{6BC23454-B44D-E60F-3C0D-98D068A4554B}"/>
                  </a:ext>
                </a:extLst>
              </p:cNvPr>
              <p:cNvSpPr/>
              <p:nvPr/>
            </p:nvSpPr>
            <p:spPr>
              <a:xfrm>
                <a:off x="4560950" y="2449258"/>
                <a:ext cx="332517" cy="168687"/>
              </a:xfrm>
              <a:custGeom>
                <a:avLst/>
                <a:gdLst>
                  <a:gd name="connsiteX0" fmla="*/ 0 w 332517"/>
                  <a:gd name="connsiteY0" fmla="*/ 103632 h 168687"/>
                  <a:gd name="connsiteX1" fmla="*/ 0 w 332517"/>
                  <a:gd name="connsiteY1" fmla="*/ 0 h 168687"/>
                  <a:gd name="connsiteX2" fmla="*/ 332518 w 332517"/>
                  <a:gd name="connsiteY2" fmla="*/ 0 h 168687"/>
                  <a:gd name="connsiteX3" fmla="*/ 332518 w 332517"/>
                  <a:gd name="connsiteY3" fmla="*/ 168688 h 168687"/>
                  <a:gd name="connsiteX4" fmla="*/ 114586 w 332517"/>
                  <a:gd name="connsiteY4" fmla="*/ 168688 h 16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17" h="168687">
                    <a:moveTo>
                      <a:pt x="0" y="103632"/>
                    </a:moveTo>
                    <a:lnTo>
                      <a:pt x="0" y="0"/>
                    </a:lnTo>
                    <a:lnTo>
                      <a:pt x="332518" y="0"/>
                    </a:lnTo>
                    <a:lnTo>
                      <a:pt x="332518" y="168688"/>
                    </a:lnTo>
                    <a:lnTo>
                      <a:pt x="114586" y="168688"/>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8" name="Freihandform: Form 67">
                <a:extLst>
                  <a:ext uri="{FF2B5EF4-FFF2-40B4-BE49-F238E27FC236}">
                    <a16:creationId xmlns:a16="http://schemas.microsoft.com/office/drawing/2014/main" id="{C2074B36-E120-A4D6-A458-6C092EF83CD1}"/>
                  </a:ext>
                </a:extLst>
              </p:cNvPr>
              <p:cNvSpPr/>
              <p:nvPr/>
            </p:nvSpPr>
            <p:spPr>
              <a:xfrm>
                <a:off x="4605528" y="2487644"/>
                <a:ext cx="87629" cy="87630"/>
              </a:xfrm>
              <a:custGeom>
                <a:avLst/>
                <a:gdLst>
                  <a:gd name="connsiteX0" fmla="*/ 87630 w 87629"/>
                  <a:gd name="connsiteY0" fmla="*/ 43815 h 87630"/>
                  <a:gd name="connsiteX1" fmla="*/ 43815 w 87629"/>
                  <a:gd name="connsiteY1" fmla="*/ 87630 h 87630"/>
                  <a:gd name="connsiteX2" fmla="*/ 0 w 87629"/>
                  <a:gd name="connsiteY2" fmla="*/ 43815 h 87630"/>
                  <a:gd name="connsiteX3" fmla="*/ 43815 w 87629"/>
                  <a:gd name="connsiteY3" fmla="*/ 0 h 87630"/>
                  <a:gd name="connsiteX4" fmla="*/ 87630 w 87629"/>
                  <a:gd name="connsiteY4" fmla="*/ 43815 h 8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9" h="87630">
                    <a:moveTo>
                      <a:pt x="87630" y="43815"/>
                    </a:moveTo>
                    <a:cubicBezTo>
                      <a:pt x="87630" y="68013"/>
                      <a:pt x="68013" y="87630"/>
                      <a:pt x="43815" y="87630"/>
                    </a:cubicBezTo>
                    <a:cubicBezTo>
                      <a:pt x="19617" y="87630"/>
                      <a:pt x="0" y="68013"/>
                      <a:pt x="0" y="43815"/>
                    </a:cubicBezTo>
                    <a:cubicBezTo>
                      <a:pt x="0" y="19617"/>
                      <a:pt x="19617" y="0"/>
                      <a:pt x="43815" y="0"/>
                    </a:cubicBezTo>
                    <a:cubicBezTo>
                      <a:pt x="68013" y="0"/>
                      <a:pt x="87630" y="19617"/>
                      <a:pt x="87630" y="43815"/>
                    </a:cubicBez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28" name="Grafik 21">
              <a:extLst>
                <a:ext uri="{FF2B5EF4-FFF2-40B4-BE49-F238E27FC236}">
                  <a16:creationId xmlns:a16="http://schemas.microsoft.com/office/drawing/2014/main" id="{432217D3-270A-B988-0054-6344A52B7738}"/>
                </a:ext>
              </a:extLst>
            </p:cNvPr>
            <p:cNvGrpSpPr/>
            <p:nvPr/>
          </p:nvGrpSpPr>
          <p:grpSpPr>
            <a:xfrm>
              <a:off x="4128039" y="2316575"/>
              <a:ext cx="288607" cy="444245"/>
              <a:chOff x="4128039" y="2316575"/>
              <a:chExt cx="288607" cy="444245"/>
            </a:xfrm>
            <a:noFill/>
          </p:grpSpPr>
          <p:grpSp>
            <p:nvGrpSpPr>
              <p:cNvPr id="47" name="Grafik 21">
                <a:extLst>
                  <a:ext uri="{FF2B5EF4-FFF2-40B4-BE49-F238E27FC236}">
                    <a16:creationId xmlns:a16="http://schemas.microsoft.com/office/drawing/2014/main" id="{36EB270A-E327-74D4-1647-15C0B912A7FC}"/>
                  </a:ext>
                </a:extLst>
              </p:cNvPr>
              <p:cNvGrpSpPr/>
              <p:nvPr/>
            </p:nvGrpSpPr>
            <p:grpSpPr>
              <a:xfrm>
                <a:off x="4128039" y="2422969"/>
                <a:ext cx="288607" cy="106394"/>
                <a:chOff x="4128039" y="2422969"/>
                <a:chExt cx="288607" cy="106394"/>
              </a:xfrm>
              <a:noFill/>
            </p:grpSpPr>
            <p:sp>
              <p:nvSpPr>
                <p:cNvPr id="64" name="Freihandform: Form 63">
                  <a:extLst>
                    <a:ext uri="{FF2B5EF4-FFF2-40B4-BE49-F238E27FC236}">
                      <a16:creationId xmlns:a16="http://schemas.microsoft.com/office/drawing/2014/main" id="{CFADC737-E543-B043-E417-E28854AF5DFF}"/>
                    </a:ext>
                  </a:extLst>
                </p:cNvPr>
                <p:cNvSpPr/>
                <p:nvPr/>
              </p:nvSpPr>
              <p:spPr>
                <a:xfrm>
                  <a:off x="4128039" y="2422969"/>
                  <a:ext cx="288607" cy="106394"/>
                </a:xfrm>
                <a:custGeom>
                  <a:avLst/>
                  <a:gdLst>
                    <a:gd name="connsiteX0" fmla="*/ 0 w 288607"/>
                    <a:gd name="connsiteY0" fmla="*/ 0 h 106394"/>
                    <a:gd name="connsiteX1" fmla="*/ 0 w 288607"/>
                    <a:gd name="connsiteY1" fmla="*/ 57721 h 106394"/>
                    <a:gd name="connsiteX2" fmla="*/ 144304 w 288607"/>
                    <a:gd name="connsiteY2" fmla="*/ 106394 h 106394"/>
                    <a:gd name="connsiteX3" fmla="*/ 288608 w 288607"/>
                    <a:gd name="connsiteY3" fmla="*/ 57721 h 106394"/>
                    <a:gd name="connsiteX4" fmla="*/ 288608 w 288607"/>
                    <a:gd name="connsiteY4" fmla="*/ 0 h 10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106394">
                      <a:moveTo>
                        <a:pt x="0" y="0"/>
                      </a:moveTo>
                      <a:lnTo>
                        <a:pt x="0" y="57721"/>
                      </a:lnTo>
                      <a:cubicBezTo>
                        <a:pt x="0" y="84582"/>
                        <a:pt x="64579" y="106394"/>
                        <a:pt x="144304" y="106394"/>
                      </a:cubicBezTo>
                      <a:cubicBezTo>
                        <a:pt x="224028" y="106394"/>
                        <a:pt x="288608" y="84582"/>
                        <a:pt x="288608" y="57721"/>
                      </a:cubicBezTo>
                      <a:lnTo>
                        <a:pt x="288608" y="0"/>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5" name="Freihandform: Form 64">
                  <a:extLst>
                    <a:ext uri="{FF2B5EF4-FFF2-40B4-BE49-F238E27FC236}">
                      <a16:creationId xmlns:a16="http://schemas.microsoft.com/office/drawing/2014/main" id="{151C0B37-D27C-2E42-4E78-77F810223F08}"/>
                    </a:ext>
                  </a:extLst>
                </p:cNvPr>
                <p:cNvSpPr/>
                <p:nvPr/>
              </p:nvSpPr>
              <p:spPr>
                <a:xfrm>
                  <a:off x="4128039" y="2422969"/>
                  <a:ext cx="288607" cy="48672"/>
                </a:xfrm>
                <a:custGeom>
                  <a:avLst/>
                  <a:gdLst>
                    <a:gd name="connsiteX0" fmla="*/ 288608 w 288607"/>
                    <a:gd name="connsiteY0" fmla="*/ 0 h 48672"/>
                    <a:gd name="connsiteX1" fmla="*/ 144304 w 288607"/>
                    <a:gd name="connsiteY1" fmla="*/ 48673 h 48672"/>
                    <a:gd name="connsiteX2" fmla="*/ 0 w 288607"/>
                    <a:gd name="connsiteY2" fmla="*/ 0 h 48672"/>
                  </a:gdLst>
                  <a:ahLst/>
                  <a:cxnLst>
                    <a:cxn ang="0">
                      <a:pos x="connsiteX0" y="connsiteY0"/>
                    </a:cxn>
                    <a:cxn ang="0">
                      <a:pos x="connsiteX1" y="connsiteY1"/>
                    </a:cxn>
                    <a:cxn ang="0">
                      <a:pos x="connsiteX2" y="connsiteY2"/>
                    </a:cxn>
                  </a:cxnLst>
                  <a:rect l="l" t="t" r="r" b="b"/>
                  <a:pathLst>
                    <a:path w="288607" h="48672">
                      <a:moveTo>
                        <a:pt x="288608" y="0"/>
                      </a:moveTo>
                      <a:cubicBezTo>
                        <a:pt x="288608" y="26861"/>
                        <a:pt x="224028" y="48673"/>
                        <a:pt x="144304" y="48673"/>
                      </a:cubicBezTo>
                      <a:cubicBezTo>
                        <a:pt x="64579" y="48673"/>
                        <a:pt x="0" y="26861"/>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48" name="Grafik 21">
                <a:extLst>
                  <a:ext uri="{FF2B5EF4-FFF2-40B4-BE49-F238E27FC236}">
                    <a16:creationId xmlns:a16="http://schemas.microsoft.com/office/drawing/2014/main" id="{527E7D5F-CF86-4BFE-06C1-4B6063DD6C27}"/>
                  </a:ext>
                </a:extLst>
              </p:cNvPr>
              <p:cNvGrpSpPr/>
              <p:nvPr/>
            </p:nvGrpSpPr>
            <p:grpSpPr>
              <a:xfrm>
                <a:off x="4128039" y="2480976"/>
                <a:ext cx="288607" cy="106394"/>
                <a:chOff x="4128039" y="2480976"/>
                <a:chExt cx="288607" cy="106394"/>
              </a:xfrm>
              <a:noFill/>
            </p:grpSpPr>
            <p:sp>
              <p:nvSpPr>
                <p:cNvPr id="62" name="Freihandform: Form 61">
                  <a:extLst>
                    <a:ext uri="{FF2B5EF4-FFF2-40B4-BE49-F238E27FC236}">
                      <a16:creationId xmlns:a16="http://schemas.microsoft.com/office/drawing/2014/main" id="{515B5296-BAA9-F08B-18D8-D6FDD21B467A}"/>
                    </a:ext>
                  </a:extLst>
                </p:cNvPr>
                <p:cNvSpPr/>
                <p:nvPr/>
              </p:nvSpPr>
              <p:spPr>
                <a:xfrm>
                  <a:off x="4128039" y="2480976"/>
                  <a:ext cx="288607" cy="106394"/>
                </a:xfrm>
                <a:custGeom>
                  <a:avLst/>
                  <a:gdLst>
                    <a:gd name="connsiteX0" fmla="*/ 0 w 288607"/>
                    <a:gd name="connsiteY0" fmla="*/ 0 h 106394"/>
                    <a:gd name="connsiteX1" fmla="*/ 0 w 288607"/>
                    <a:gd name="connsiteY1" fmla="*/ 57721 h 106394"/>
                    <a:gd name="connsiteX2" fmla="*/ 144304 w 288607"/>
                    <a:gd name="connsiteY2" fmla="*/ 106394 h 106394"/>
                    <a:gd name="connsiteX3" fmla="*/ 288608 w 288607"/>
                    <a:gd name="connsiteY3" fmla="*/ 57721 h 106394"/>
                    <a:gd name="connsiteX4" fmla="*/ 288608 w 288607"/>
                    <a:gd name="connsiteY4" fmla="*/ 0 h 10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106394">
                      <a:moveTo>
                        <a:pt x="0" y="0"/>
                      </a:moveTo>
                      <a:lnTo>
                        <a:pt x="0" y="57721"/>
                      </a:lnTo>
                      <a:cubicBezTo>
                        <a:pt x="0" y="84582"/>
                        <a:pt x="64579" y="106394"/>
                        <a:pt x="144304" y="106394"/>
                      </a:cubicBezTo>
                      <a:cubicBezTo>
                        <a:pt x="224028" y="106394"/>
                        <a:pt x="288608" y="84582"/>
                        <a:pt x="288608" y="57721"/>
                      </a:cubicBezTo>
                      <a:lnTo>
                        <a:pt x="288608" y="0"/>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3" name="Freihandform: Form 62">
                  <a:extLst>
                    <a:ext uri="{FF2B5EF4-FFF2-40B4-BE49-F238E27FC236}">
                      <a16:creationId xmlns:a16="http://schemas.microsoft.com/office/drawing/2014/main" id="{DA8B6EC5-C298-726C-7795-4400DB731B73}"/>
                    </a:ext>
                  </a:extLst>
                </p:cNvPr>
                <p:cNvSpPr/>
                <p:nvPr/>
              </p:nvSpPr>
              <p:spPr>
                <a:xfrm>
                  <a:off x="4128039" y="2480976"/>
                  <a:ext cx="288607" cy="48672"/>
                </a:xfrm>
                <a:custGeom>
                  <a:avLst/>
                  <a:gdLst>
                    <a:gd name="connsiteX0" fmla="*/ 288608 w 288607"/>
                    <a:gd name="connsiteY0" fmla="*/ 0 h 48672"/>
                    <a:gd name="connsiteX1" fmla="*/ 144304 w 288607"/>
                    <a:gd name="connsiteY1" fmla="*/ 48673 h 48672"/>
                    <a:gd name="connsiteX2" fmla="*/ 0 w 288607"/>
                    <a:gd name="connsiteY2" fmla="*/ 0 h 48672"/>
                  </a:gdLst>
                  <a:ahLst/>
                  <a:cxnLst>
                    <a:cxn ang="0">
                      <a:pos x="connsiteX0" y="connsiteY0"/>
                    </a:cxn>
                    <a:cxn ang="0">
                      <a:pos x="connsiteX1" y="connsiteY1"/>
                    </a:cxn>
                    <a:cxn ang="0">
                      <a:pos x="connsiteX2" y="connsiteY2"/>
                    </a:cxn>
                  </a:cxnLst>
                  <a:rect l="l" t="t" r="r" b="b"/>
                  <a:pathLst>
                    <a:path w="288607" h="48672">
                      <a:moveTo>
                        <a:pt x="288608" y="0"/>
                      </a:moveTo>
                      <a:cubicBezTo>
                        <a:pt x="288608" y="26860"/>
                        <a:pt x="224028" y="48673"/>
                        <a:pt x="144304" y="48673"/>
                      </a:cubicBezTo>
                      <a:cubicBezTo>
                        <a:pt x="64579"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49" name="Grafik 21">
                <a:extLst>
                  <a:ext uri="{FF2B5EF4-FFF2-40B4-BE49-F238E27FC236}">
                    <a16:creationId xmlns:a16="http://schemas.microsoft.com/office/drawing/2014/main" id="{99946CB1-82C6-7C54-04FB-A530F803AF30}"/>
                  </a:ext>
                </a:extLst>
              </p:cNvPr>
              <p:cNvGrpSpPr/>
              <p:nvPr/>
            </p:nvGrpSpPr>
            <p:grpSpPr>
              <a:xfrm>
                <a:off x="4128039" y="2538603"/>
                <a:ext cx="288607" cy="106394"/>
                <a:chOff x="4128039" y="2538603"/>
                <a:chExt cx="288607" cy="106394"/>
              </a:xfrm>
              <a:noFill/>
            </p:grpSpPr>
            <p:sp>
              <p:nvSpPr>
                <p:cNvPr id="60" name="Freihandform: Form 59">
                  <a:extLst>
                    <a:ext uri="{FF2B5EF4-FFF2-40B4-BE49-F238E27FC236}">
                      <a16:creationId xmlns:a16="http://schemas.microsoft.com/office/drawing/2014/main" id="{57B0E31D-3C87-5660-8E0A-63D46919F188}"/>
                    </a:ext>
                  </a:extLst>
                </p:cNvPr>
                <p:cNvSpPr/>
                <p:nvPr/>
              </p:nvSpPr>
              <p:spPr>
                <a:xfrm>
                  <a:off x="4128039" y="2538603"/>
                  <a:ext cx="144303" cy="106394"/>
                </a:xfrm>
                <a:custGeom>
                  <a:avLst/>
                  <a:gdLst>
                    <a:gd name="connsiteX0" fmla="*/ 0 w 144303"/>
                    <a:gd name="connsiteY0" fmla="*/ 0 h 106394"/>
                    <a:gd name="connsiteX1" fmla="*/ 0 w 144303"/>
                    <a:gd name="connsiteY1" fmla="*/ 57722 h 106394"/>
                    <a:gd name="connsiteX2" fmla="*/ 144304 w 144303"/>
                    <a:gd name="connsiteY2" fmla="*/ 106394 h 106394"/>
                  </a:gdLst>
                  <a:ahLst/>
                  <a:cxnLst>
                    <a:cxn ang="0">
                      <a:pos x="connsiteX0" y="connsiteY0"/>
                    </a:cxn>
                    <a:cxn ang="0">
                      <a:pos x="connsiteX1" y="connsiteY1"/>
                    </a:cxn>
                    <a:cxn ang="0">
                      <a:pos x="connsiteX2" y="connsiteY2"/>
                    </a:cxn>
                  </a:cxnLst>
                  <a:rect l="l" t="t" r="r" b="b"/>
                  <a:pathLst>
                    <a:path w="144303" h="106394">
                      <a:moveTo>
                        <a:pt x="0" y="0"/>
                      </a:moveTo>
                      <a:lnTo>
                        <a:pt x="0" y="57722"/>
                      </a:lnTo>
                      <a:cubicBezTo>
                        <a:pt x="0" y="84582"/>
                        <a:pt x="64579" y="106394"/>
                        <a:pt x="144304" y="106394"/>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1" name="Freihandform: Form 60">
                  <a:extLst>
                    <a:ext uri="{FF2B5EF4-FFF2-40B4-BE49-F238E27FC236}">
                      <a16:creationId xmlns:a16="http://schemas.microsoft.com/office/drawing/2014/main" id="{DBEFE748-036B-5DDC-6B1B-5F49DDF50DCB}"/>
                    </a:ext>
                  </a:extLst>
                </p:cNvPr>
                <p:cNvSpPr/>
                <p:nvPr/>
              </p:nvSpPr>
              <p:spPr>
                <a:xfrm>
                  <a:off x="4128039" y="2538603"/>
                  <a:ext cx="288607" cy="48672"/>
                </a:xfrm>
                <a:custGeom>
                  <a:avLst/>
                  <a:gdLst>
                    <a:gd name="connsiteX0" fmla="*/ 288608 w 288607"/>
                    <a:gd name="connsiteY0" fmla="*/ 0 h 48672"/>
                    <a:gd name="connsiteX1" fmla="*/ 144304 w 288607"/>
                    <a:gd name="connsiteY1" fmla="*/ 48673 h 48672"/>
                    <a:gd name="connsiteX2" fmla="*/ 0 w 288607"/>
                    <a:gd name="connsiteY2" fmla="*/ 0 h 48672"/>
                  </a:gdLst>
                  <a:ahLst/>
                  <a:cxnLst>
                    <a:cxn ang="0">
                      <a:pos x="connsiteX0" y="connsiteY0"/>
                    </a:cxn>
                    <a:cxn ang="0">
                      <a:pos x="connsiteX1" y="connsiteY1"/>
                    </a:cxn>
                    <a:cxn ang="0">
                      <a:pos x="connsiteX2" y="connsiteY2"/>
                    </a:cxn>
                  </a:cxnLst>
                  <a:rect l="l" t="t" r="r" b="b"/>
                  <a:pathLst>
                    <a:path w="288607" h="48672">
                      <a:moveTo>
                        <a:pt x="288608" y="0"/>
                      </a:moveTo>
                      <a:cubicBezTo>
                        <a:pt x="288608" y="26860"/>
                        <a:pt x="224028" y="48673"/>
                        <a:pt x="144304" y="48673"/>
                      </a:cubicBezTo>
                      <a:cubicBezTo>
                        <a:pt x="64579"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50" name="Grafik 21">
                <a:extLst>
                  <a:ext uri="{FF2B5EF4-FFF2-40B4-BE49-F238E27FC236}">
                    <a16:creationId xmlns:a16="http://schemas.microsoft.com/office/drawing/2014/main" id="{E309A26A-4BB2-8D90-D636-059569E9C449}"/>
                  </a:ext>
                </a:extLst>
              </p:cNvPr>
              <p:cNvGrpSpPr/>
              <p:nvPr/>
            </p:nvGrpSpPr>
            <p:grpSpPr>
              <a:xfrm>
                <a:off x="4128039" y="2596514"/>
                <a:ext cx="144303" cy="106489"/>
                <a:chOff x="4128039" y="2596514"/>
                <a:chExt cx="144303" cy="106489"/>
              </a:xfrm>
              <a:noFill/>
            </p:grpSpPr>
            <p:sp>
              <p:nvSpPr>
                <p:cNvPr id="58" name="Freihandform: Form 57">
                  <a:extLst>
                    <a:ext uri="{FF2B5EF4-FFF2-40B4-BE49-F238E27FC236}">
                      <a16:creationId xmlns:a16="http://schemas.microsoft.com/office/drawing/2014/main" id="{689CBB41-79F2-67A8-6E15-B27A846F26DB}"/>
                    </a:ext>
                  </a:extLst>
                </p:cNvPr>
                <p:cNvSpPr/>
                <p:nvPr/>
              </p:nvSpPr>
              <p:spPr>
                <a:xfrm>
                  <a:off x="4128039" y="2596610"/>
                  <a:ext cx="144303" cy="106394"/>
                </a:xfrm>
                <a:custGeom>
                  <a:avLst/>
                  <a:gdLst>
                    <a:gd name="connsiteX0" fmla="*/ 0 w 144303"/>
                    <a:gd name="connsiteY0" fmla="*/ 0 h 106394"/>
                    <a:gd name="connsiteX1" fmla="*/ 0 w 144303"/>
                    <a:gd name="connsiteY1" fmla="*/ 57721 h 106394"/>
                    <a:gd name="connsiteX2" fmla="*/ 144304 w 144303"/>
                    <a:gd name="connsiteY2" fmla="*/ 106394 h 106394"/>
                  </a:gdLst>
                  <a:ahLst/>
                  <a:cxnLst>
                    <a:cxn ang="0">
                      <a:pos x="connsiteX0" y="connsiteY0"/>
                    </a:cxn>
                    <a:cxn ang="0">
                      <a:pos x="connsiteX1" y="connsiteY1"/>
                    </a:cxn>
                    <a:cxn ang="0">
                      <a:pos x="connsiteX2" y="connsiteY2"/>
                    </a:cxn>
                  </a:cxnLst>
                  <a:rect l="l" t="t" r="r" b="b"/>
                  <a:pathLst>
                    <a:path w="144303" h="106394">
                      <a:moveTo>
                        <a:pt x="0" y="0"/>
                      </a:moveTo>
                      <a:lnTo>
                        <a:pt x="0" y="57721"/>
                      </a:lnTo>
                      <a:cubicBezTo>
                        <a:pt x="0" y="84582"/>
                        <a:pt x="64579" y="106394"/>
                        <a:pt x="144304" y="106394"/>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9" name="Freihandform: Form 58">
                  <a:extLst>
                    <a:ext uri="{FF2B5EF4-FFF2-40B4-BE49-F238E27FC236}">
                      <a16:creationId xmlns:a16="http://schemas.microsoft.com/office/drawing/2014/main" id="{58C1F4F6-6DC7-F0C0-DD31-D25BEABF0A20}"/>
                    </a:ext>
                  </a:extLst>
                </p:cNvPr>
                <p:cNvSpPr/>
                <p:nvPr/>
              </p:nvSpPr>
              <p:spPr>
                <a:xfrm>
                  <a:off x="4128039" y="2596514"/>
                  <a:ext cx="144303" cy="48672"/>
                </a:xfrm>
                <a:custGeom>
                  <a:avLst/>
                  <a:gdLst>
                    <a:gd name="connsiteX0" fmla="*/ 144304 w 144303"/>
                    <a:gd name="connsiteY0" fmla="*/ 48673 h 48672"/>
                    <a:gd name="connsiteX1" fmla="*/ 0 w 144303"/>
                    <a:gd name="connsiteY1" fmla="*/ 0 h 48672"/>
                  </a:gdLst>
                  <a:ahLst/>
                  <a:cxnLst>
                    <a:cxn ang="0">
                      <a:pos x="connsiteX0" y="connsiteY0"/>
                    </a:cxn>
                    <a:cxn ang="0">
                      <a:pos x="connsiteX1" y="connsiteY1"/>
                    </a:cxn>
                  </a:cxnLst>
                  <a:rect l="l" t="t" r="r" b="b"/>
                  <a:pathLst>
                    <a:path w="144303" h="48672">
                      <a:moveTo>
                        <a:pt x="144304" y="48673"/>
                      </a:moveTo>
                      <a:cubicBezTo>
                        <a:pt x="64675"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51" name="Grafik 21">
                <a:extLst>
                  <a:ext uri="{FF2B5EF4-FFF2-40B4-BE49-F238E27FC236}">
                    <a16:creationId xmlns:a16="http://schemas.microsoft.com/office/drawing/2014/main" id="{2FFF1857-82CA-D6F2-2C21-4AFC3299B33F}"/>
                  </a:ext>
                </a:extLst>
              </p:cNvPr>
              <p:cNvGrpSpPr/>
              <p:nvPr/>
            </p:nvGrpSpPr>
            <p:grpSpPr>
              <a:xfrm>
                <a:off x="4128039" y="2654236"/>
                <a:ext cx="144303" cy="106394"/>
                <a:chOff x="4128039" y="2654236"/>
                <a:chExt cx="144303" cy="106394"/>
              </a:xfrm>
              <a:noFill/>
            </p:grpSpPr>
            <p:sp>
              <p:nvSpPr>
                <p:cNvPr id="56" name="Freihandform: Form 55">
                  <a:extLst>
                    <a:ext uri="{FF2B5EF4-FFF2-40B4-BE49-F238E27FC236}">
                      <a16:creationId xmlns:a16="http://schemas.microsoft.com/office/drawing/2014/main" id="{76165560-F08D-482C-7764-D9436E849D1D}"/>
                    </a:ext>
                  </a:extLst>
                </p:cNvPr>
                <p:cNvSpPr/>
                <p:nvPr/>
              </p:nvSpPr>
              <p:spPr>
                <a:xfrm>
                  <a:off x="4128039" y="2654236"/>
                  <a:ext cx="144303" cy="106394"/>
                </a:xfrm>
                <a:custGeom>
                  <a:avLst/>
                  <a:gdLst>
                    <a:gd name="connsiteX0" fmla="*/ 0 w 144303"/>
                    <a:gd name="connsiteY0" fmla="*/ 0 h 106394"/>
                    <a:gd name="connsiteX1" fmla="*/ 0 w 144303"/>
                    <a:gd name="connsiteY1" fmla="*/ 57722 h 106394"/>
                    <a:gd name="connsiteX2" fmla="*/ 144304 w 144303"/>
                    <a:gd name="connsiteY2" fmla="*/ 106394 h 106394"/>
                  </a:gdLst>
                  <a:ahLst/>
                  <a:cxnLst>
                    <a:cxn ang="0">
                      <a:pos x="connsiteX0" y="connsiteY0"/>
                    </a:cxn>
                    <a:cxn ang="0">
                      <a:pos x="connsiteX1" y="connsiteY1"/>
                    </a:cxn>
                    <a:cxn ang="0">
                      <a:pos x="connsiteX2" y="connsiteY2"/>
                    </a:cxn>
                  </a:cxnLst>
                  <a:rect l="l" t="t" r="r" b="b"/>
                  <a:pathLst>
                    <a:path w="144303" h="106394">
                      <a:moveTo>
                        <a:pt x="0" y="0"/>
                      </a:moveTo>
                      <a:lnTo>
                        <a:pt x="0" y="57722"/>
                      </a:lnTo>
                      <a:cubicBezTo>
                        <a:pt x="0" y="84582"/>
                        <a:pt x="64579" y="106394"/>
                        <a:pt x="144304" y="106394"/>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7" name="Freihandform: Form 56">
                  <a:extLst>
                    <a:ext uri="{FF2B5EF4-FFF2-40B4-BE49-F238E27FC236}">
                      <a16:creationId xmlns:a16="http://schemas.microsoft.com/office/drawing/2014/main" id="{9391668F-0B78-9FD9-4F07-2A1625A6BA4B}"/>
                    </a:ext>
                  </a:extLst>
                </p:cNvPr>
                <p:cNvSpPr/>
                <p:nvPr/>
              </p:nvSpPr>
              <p:spPr>
                <a:xfrm>
                  <a:off x="4128039" y="2654236"/>
                  <a:ext cx="144303" cy="48672"/>
                </a:xfrm>
                <a:custGeom>
                  <a:avLst/>
                  <a:gdLst>
                    <a:gd name="connsiteX0" fmla="*/ 144304 w 144303"/>
                    <a:gd name="connsiteY0" fmla="*/ 48673 h 48672"/>
                    <a:gd name="connsiteX1" fmla="*/ 0 w 144303"/>
                    <a:gd name="connsiteY1" fmla="*/ 0 h 48672"/>
                  </a:gdLst>
                  <a:ahLst/>
                  <a:cxnLst>
                    <a:cxn ang="0">
                      <a:pos x="connsiteX0" y="connsiteY0"/>
                    </a:cxn>
                    <a:cxn ang="0">
                      <a:pos x="connsiteX1" y="connsiteY1"/>
                    </a:cxn>
                  </a:cxnLst>
                  <a:rect l="l" t="t" r="r" b="b"/>
                  <a:pathLst>
                    <a:path w="144303" h="48672">
                      <a:moveTo>
                        <a:pt x="144304" y="48673"/>
                      </a:moveTo>
                      <a:cubicBezTo>
                        <a:pt x="64675"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sp>
            <p:nvSpPr>
              <p:cNvPr id="52" name="Freihandform: Form 51">
                <a:extLst>
                  <a:ext uri="{FF2B5EF4-FFF2-40B4-BE49-F238E27FC236}">
                    <a16:creationId xmlns:a16="http://schemas.microsoft.com/office/drawing/2014/main" id="{383DA435-D3A0-5E1E-D997-396E58D290B8}"/>
                  </a:ext>
                </a:extLst>
              </p:cNvPr>
              <p:cNvSpPr/>
              <p:nvPr/>
            </p:nvSpPr>
            <p:spPr>
              <a:xfrm>
                <a:off x="4128039" y="2712148"/>
                <a:ext cx="144303" cy="48672"/>
              </a:xfrm>
              <a:custGeom>
                <a:avLst/>
                <a:gdLst>
                  <a:gd name="connsiteX0" fmla="*/ 144304 w 144303"/>
                  <a:gd name="connsiteY0" fmla="*/ 48673 h 48672"/>
                  <a:gd name="connsiteX1" fmla="*/ 0 w 144303"/>
                  <a:gd name="connsiteY1" fmla="*/ 0 h 48672"/>
                </a:gdLst>
                <a:ahLst/>
                <a:cxnLst>
                  <a:cxn ang="0">
                    <a:pos x="connsiteX0" y="connsiteY0"/>
                  </a:cxn>
                  <a:cxn ang="0">
                    <a:pos x="connsiteX1" y="connsiteY1"/>
                  </a:cxn>
                </a:cxnLst>
                <a:rect l="l" t="t" r="r" b="b"/>
                <a:pathLst>
                  <a:path w="144303" h="48672">
                    <a:moveTo>
                      <a:pt x="144304" y="48673"/>
                    </a:moveTo>
                    <a:cubicBezTo>
                      <a:pt x="64675"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nvGrpSpPr>
              <p:cNvPr id="53" name="Grafik 21">
                <a:extLst>
                  <a:ext uri="{FF2B5EF4-FFF2-40B4-BE49-F238E27FC236}">
                    <a16:creationId xmlns:a16="http://schemas.microsoft.com/office/drawing/2014/main" id="{C000C554-D12D-CABB-7780-9734DA39428E}"/>
                  </a:ext>
                </a:extLst>
              </p:cNvPr>
              <p:cNvGrpSpPr/>
              <p:nvPr/>
            </p:nvGrpSpPr>
            <p:grpSpPr>
              <a:xfrm>
                <a:off x="4128039" y="2316575"/>
                <a:ext cx="288607" cy="106394"/>
                <a:chOff x="4128039" y="2316575"/>
                <a:chExt cx="288607" cy="106394"/>
              </a:xfrm>
              <a:noFill/>
            </p:grpSpPr>
            <p:sp>
              <p:nvSpPr>
                <p:cNvPr id="54" name="Freihandform: Form 53">
                  <a:extLst>
                    <a:ext uri="{FF2B5EF4-FFF2-40B4-BE49-F238E27FC236}">
                      <a16:creationId xmlns:a16="http://schemas.microsoft.com/office/drawing/2014/main" id="{87DC4174-729B-1312-9F46-D8145D357201}"/>
                    </a:ext>
                  </a:extLst>
                </p:cNvPr>
                <p:cNvSpPr/>
                <p:nvPr/>
              </p:nvSpPr>
              <p:spPr>
                <a:xfrm>
                  <a:off x="4128039" y="2316575"/>
                  <a:ext cx="288607" cy="106394"/>
                </a:xfrm>
                <a:custGeom>
                  <a:avLst/>
                  <a:gdLst>
                    <a:gd name="connsiteX0" fmla="*/ 288608 w 288607"/>
                    <a:gd name="connsiteY0" fmla="*/ 106394 h 106394"/>
                    <a:gd name="connsiteX1" fmla="*/ 288608 w 288607"/>
                    <a:gd name="connsiteY1" fmla="*/ 48673 h 106394"/>
                    <a:gd name="connsiteX2" fmla="*/ 144304 w 288607"/>
                    <a:gd name="connsiteY2" fmla="*/ 0 h 106394"/>
                    <a:gd name="connsiteX3" fmla="*/ 0 w 288607"/>
                    <a:gd name="connsiteY3" fmla="*/ 48673 h 106394"/>
                    <a:gd name="connsiteX4" fmla="*/ 0 w 288607"/>
                    <a:gd name="connsiteY4" fmla="*/ 106394 h 10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106394">
                      <a:moveTo>
                        <a:pt x="288608" y="106394"/>
                      </a:moveTo>
                      <a:lnTo>
                        <a:pt x="288608" y="48673"/>
                      </a:lnTo>
                      <a:cubicBezTo>
                        <a:pt x="288608" y="21812"/>
                        <a:pt x="224028" y="0"/>
                        <a:pt x="144304" y="0"/>
                      </a:cubicBezTo>
                      <a:cubicBezTo>
                        <a:pt x="64579" y="0"/>
                        <a:pt x="0" y="21812"/>
                        <a:pt x="0" y="48673"/>
                      </a:cubicBezTo>
                      <a:lnTo>
                        <a:pt x="0" y="106394"/>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5" name="Freihandform: Form 54">
                  <a:extLst>
                    <a:ext uri="{FF2B5EF4-FFF2-40B4-BE49-F238E27FC236}">
                      <a16:creationId xmlns:a16="http://schemas.microsoft.com/office/drawing/2014/main" id="{E588924D-79DA-C71A-127D-136EAF22BDFF}"/>
                    </a:ext>
                  </a:extLst>
                </p:cNvPr>
                <p:cNvSpPr/>
                <p:nvPr/>
              </p:nvSpPr>
              <p:spPr>
                <a:xfrm>
                  <a:off x="4128039" y="2316575"/>
                  <a:ext cx="288607" cy="97345"/>
                </a:xfrm>
                <a:custGeom>
                  <a:avLst/>
                  <a:gdLst>
                    <a:gd name="connsiteX0" fmla="*/ 288608 w 288607"/>
                    <a:gd name="connsiteY0" fmla="*/ 48673 h 97345"/>
                    <a:gd name="connsiteX1" fmla="*/ 144304 w 288607"/>
                    <a:gd name="connsiteY1" fmla="*/ 97346 h 97345"/>
                    <a:gd name="connsiteX2" fmla="*/ 0 w 288607"/>
                    <a:gd name="connsiteY2" fmla="*/ 48673 h 97345"/>
                    <a:gd name="connsiteX3" fmla="*/ 144304 w 288607"/>
                    <a:gd name="connsiteY3" fmla="*/ 0 h 97345"/>
                    <a:gd name="connsiteX4" fmla="*/ 288608 w 288607"/>
                    <a:gd name="connsiteY4" fmla="*/ 48673 h 9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97345">
                      <a:moveTo>
                        <a:pt x="288608" y="48673"/>
                      </a:moveTo>
                      <a:cubicBezTo>
                        <a:pt x="288608" y="75554"/>
                        <a:pt x="224001" y="97346"/>
                        <a:pt x="144304" y="97346"/>
                      </a:cubicBezTo>
                      <a:cubicBezTo>
                        <a:pt x="64607" y="97346"/>
                        <a:pt x="0" y="75554"/>
                        <a:pt x="0" y="48673"/>
                      </a:cubicBezTo>
                      <a:cubicBezTo>
                        <a:pt x="0" y="21792"/>
                        <a:pt x="64607" y="0"/>
                        <a:pt x="144304" y="0"/>
                      </a:cubicBezTo>
                      <a:cubicBezTo>
                        <a:pt x="224001" y="0"/>
                        <a:pt x="288608" y="21792"/>
                        <a:pt x="288608" y="48673"/>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grpSp>
          <p:nvGrpSpPr>
            <p:cNvPr id="29" name="Grafik 21">
              <a:extLst>
                <a:ext uri="{FF2B5EF4-FFF2-40B4-BE49-F238E27FC236}">
                  <a16:creationId xmlns:a16="http://schemas.microsoft.com/office/drawing/2014/main" id="{6CDCCD46-CFAC-132C-B3E7-D044183B3105}"/>
                </a:ext>
              </a:extLst>
            </p:cNvPr>
            <p:cNvGrpSpPr/>
            <p:nvPr/>
          </p:nvGrpSpPr>
          <p:grpSpPr>
            <a:xfrm>
              <a:off x="4316539" y="2722530"/>
              <a:ext cx="288702" cy="106394"/>
              <a:chOff x="4316539" y="2722530"/>
              <a:chExt cx="288702" cy="106394"/>
            </a:xfrm>
            <a:noFill/>
          </p:grpSpPr>
          <p:sp>
            <p:nvSpPr>
              <p:cNvPr id="45" name="Freihandform: Form 44">
                <a:extLst>
                  <a:ext uri="{FF2B5EF4-FFF2-40B4-BE49-F238E27FC236}">
                    <a16:creationId xmlns:a16="http://schemas.microsoft.com/office/drawing/2014/main" id="{39F620D8-E5FD-2DE8-354D-10811C041ED8}"/>
                  </a:ext>
                </a:extLst>
              </p:cNvPr>
              <p:cNvSpPr/>
              <p:nvPr/>
            </p:nvSpPr>
            <p:spPr>
              <a:xfrm>
                <a:off x="4316634" y="2722530"/>
                <a:ext cx="288607" cy="106394"/>
              </a:xfrm>
              <a:custGeom>
                <a:avLst/>
                <a:gdLst>
                  <a:gd name="connsiteX0" fmla="*/ 0 w 288607"/>
                  <a:gd name="connsiteY0" fmla="*/ 0 h 106394"/>
                  <a:gd name="connsiteX1" fmla="*/ 0 w 288607"/>
                  <a:gd name="connsiteY1" fmla="*/ 57721 h 106394"/>
                  <a:gd name="connsiteX2" fmla="*/ 144304 w 288607"/>
                  <a:gd name="connsiteY2" fmla="*/ 106394 h 106394"/>
                  <a:gd name="connsiteX3" fmla="*/ 288608 w 288607"/>
                  <a:gd name="connsiteY3" fmla="*/ 57721 h 106394"/>
                  <a:gd name="connsiteX4" fmla="*/ 288608 w 288607"/>
                  <a:gd name="connsiteY4" fmla="*/ 0 h 10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106394">
                    <a:moveTo>
                      <a:pt x="0" y="0"/>
                    </a:moveTo>
                    <a:lnTo>
                      <a:pt x="0" y="57721"/>
                    </a:lnTo>
                    <a:cubicBezTo>
                      <a:pt x="0" y="84582"/>
                      <a:pt x="64580" y="106394"/>
                      <a:pt x="144304" y="106394"/>
                    </a:cubicBezTo>
                    <a:cubicBezTo>
                      <a:pt x="224028" y="106394"/>
                      <a:pt x="288608" y="84582"/>
                      <a:pt x="288608" y="57721"/>
                    </a:cubicBezTo>
                    <a:lnTo>
                      <a:pt x="288608" y="0"/>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46" name="Freihandform: Form 45">
                <a:extLst>
                  <a:ext uri="{FF2B5EF4-FFF2-40B4-BE49-F238E27FC236}">
                    <a16:creationId xmlns:a16="http://schemas.microsoft.com/office/drawing/2014/main" id="{29A2A945-A378-2877-9F73-E9E7A0E4BADF}"/>
                  </a:ext>
                </a:extLst>
              </p:cNvPr>
              <p:cNvSpPr/>
              <p:nvPr/>
            </p:nvSpPr>
            <p:spPr>
              <a:xfrm>
                <a:off x="4316539" y="2722530"/>
                <a:ext cx="288607" cy="48672"/>
              </a:xfrm>
              <a:custGeom>
                <a:avLst/>
                <a:gdLst>
                  <a:gd name="connsiteX0" fmla="*/ 288608 w 288607"/>
                  <a:gd name="connsiteY0" fmla="*/ 0 h 48672"/>
                  <a:gd name="connsiteX1" fmla="*/ 144304 w 288607"/>
                  <a:gd name="connsiteY1" fmla="*/ 48673 h 48672"/>
                  <a:gd name="connsiteX2" fmla="*/ 0 w 288607"/>
                  <a:gd name="connsiteY2" fmla="*/ 0 h 48672"/>
                </a:gdLst>
                <a:ahLst/>
                <a:cxnLst>
                  <a:cxn ang="0">
                    <a:pos x="connsiteX0" y="connsiteY0"/>
                  </a:cxn>
                  <a:cxn ang="0">
                    <a:pos x="connsiteX1" y="connsiteY1"/>
                  </a:cxn>
                  <a:cxn ang="0">
                    <a:pos x="connsiteX2" y="connsiteY2"/>
                  </a:cxn>
                </a:cxnLst>
                <a:rect l="l" t="t" r="r" b="b"/>
                <a:pathLst>
                  <a:path w="288607" h="48672">
                    <a:moveTo>
                      <a:pt x="288608" y="0"/>
                    </a:moveTo>
                    <a:cubicBezTo>
                      <a:pt x="288608" y="26860"/>
                      <a:pt x="224028" y="48673"/>
                      <a:pt x="144304" y="48673"/>
                    </a:cubicBezTo>
                    <a:cubicBezTo>
                      <a:pt x="64579"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sp>
          <p:nvSpPr>
            <p:cNvPr id="41" name="Freihandform: Form 40">
              <a:extLst>
                <a:ext uri="{FF2B5EF4-FFF2-40B4-BE49-F238E27FC236}">
                  <a16:creationId xmlns:a16="http://schemas.microsoft.com/office/drawing/2014/main" id="{C29C08BB-7AD0-4256-D925-21422FA0B3CF}"/>
                </a:ext>
              </a:extLst>
            </p:cNvPr>
            <p:cNvSpPr/>
            <p:nvPr/>
          </p:nvSpPr>
          <p:spPr>
            <a:xfrm>
              <a:off x="4316539" y="2780442"/>
              <a:ext cx="288607" cy="48672"/>
            </a:xfrm>
            <a:custGeom>
              <a:avLst/>
              <a:gdLst>
                <a:gd name="connsiteX0" fmla="*/ 288608 w 288607"/>
                <a:gd name="connsiteY0" fmla="*/ 0 h 48672"/>
                <a:gd name="connsiteX1" fmla="*/ 144304 w 288607"/>
                <a:gd name="connsiteY1" fmla="*/ 48673 h 48672"/>
                <a:gd name="connsiteX2" fmla="*/ 0 w 288607"/>
                <a:gd name="connsiteY2" fmla="*/ 0 h 48672"/>
              </a:gdLst>
              <a:ahLst/>
              <a:cxnLst>
                <a:cxn ang="0">
                  <a:pos x="connsiteX0" y="connsiteY0"/>
                </a:cxn>
                <a:cxn ang="0">
                  <a:pos x="connsiteX1" y="connsiteY1"/>
                </a:cxn>
                <a:cxn ang="0">
                  <a:pos x="connsiteX2" y="connsiteY2"/>
                </a:cxn>
              </a:cxnLst>
              <a:rect l="l" t="t" r="r" b="b"/>
              <a:pathLst>
                <a:path w="288607" h="48672">
                  <a:moveTo>
                    <a:pt x="288608" y="0"/>
                  </a:moveTo>
                  <a:cubicBezTo>
                    <a:pt x="288608" y="26860"/>
                    <a:pt x="224028" y="48673"/>
                    <a:pt x="144304" y="48673"/>
                  </a:cubicBezTo>
                  <a:cubicBezTo>
                    <a:pt x="64579" y="48673"/>
                    <a:pt x="0" y="26860"/>
                    <a:pt x="0"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nvGrpSpPr>
            <p:cNvPr id="42" name="Grafik 21">
              <a:extLst>
                <a:ext uri="{FF2B5EF4-FFF2-40B4-BE49-F238E27FC236}">
                  <a16:creationId xmlns:a16="http://schemas.microsoft.com/office/drawing/2014/main" id="{DA393159-8BE7-09B9-E0BE-4AD7122936E1}"/>
                </a:ext>
              </a:extLst>
            </p:cNvPr>
            <p:cNvGrpSpPr/>
            <p:nvPr/>
          </p:nvGrpSpPr>
          <p:grpSpPr>
            <a:xfrm>
              <a:off x="4316539" y="2616136"/>
              <a:ext cx="288607" cy="106394"/>
              <a:chOff x="4316539" y="2616136"/>
              <a:chExt cx="288607" cy="106394"/>
            </a:xfrm>
            <a:noFill/>
          </p:grpSpPr>
          <p:sp>
            <p:nvSpPr>
              <p:cNvPr id="43" name="Freihandform: Form 42">
                <a:extLst>
                  <a:ext uri="{FF2B5EF4-FFF2-40B4-BE49-F238E27FC236}">
                    <a16:creationId xmlns:a16="http://schemas.microsoft.com/office/drawing/2014/main" id="{6681A1FF-976A-5DC1-9D11-485E6A56155F}"/>
                  </a:ext>
                </a:extLst>
              </p:cNvPr>
              <p:cNvSpPr/>
              <p:nvPr/>
            </p:nvSpPr>
            <p:spPr>
              <a:xfrm>
                <a:off x="4316539" y="2616136"/>
                <a:ext cx="288607" cy="106394"/>
              </a:xfrm>
              <a:custGeom>
                <a:avLst/>
                <a:gdLst>
                  <a:gd name="connsiteX0" fmla="*/ 288608 w 288607"/>
                  <a:gd name="connsiteY0" fmla="*/ 106394 h 106394"/>
                  <a:gd name="connsiteX1" fmla="*/ 288608 w 288607"/>
                  <a:gd name="connsiteY1" fmla="*/ 48673 h 106394"/>
                  <a:gd name="connsiteX2" fmla="*/ 144304 w 288607"/>
                  <a:gd name="connsiteY2" fmla="*/ 0 h 106394"/>
                  <a:gd name="connsiteX3" fmla="*/ 0 w 288607"/>
                  <a:gd name="connsiteY3" fmla="*/ 48673 h 106394"/>
                  <a:gd name="connsiteX4" fmla="*/ 0 w 288607"/>
                  <a:gd name="connsiteY4" fmla="*/ 106394 h 10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106394">
                    <a:moveTo>
                      <a:pt x="288608" y="106394"/>
                    </a:moveTo>
                    <a:lnTo>
                      <a:pt x="288608" y="48673"/>
                    </a:lnTo>
                    <a:cubicBezTo>
                      <a:pt x="288608" y="21812"/>
                      <a:pt x="224028" y="0"/>
                      <a:pt x="144304" y="0"/>
                    </a:cubicBezTo>
                    <a:cubicBezTo>
                      <a:pt x="64579" y="0"/>
                      <a:pt x="0" y="21812"/>
                      <a:pt x="0" y="48673"/>
                    </a:cubicBezTo>
                    <a:lnTo>
                      <a:pt x="0" y="106394"/>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44" name="Freihandform: Form 43">
                <a:extLst>
                  <a:ext uri="{FF2B5EF4-FFF2-40B4-BE49-F238E27FC236}">
                    <a16:creationId xmlns:a16="http://schemas.microsoft.com/office/drawing/2014/main" id="{3ACE1E5B-A555-3D35-D567-22DD4036450E}"/>
                  </a:ext>
                </a:extLst>
              </p:cNvPr>
              <p:cNvSpPr/>
              <p:nvPr/>
            </p:nvSpPr>
            <p:spPr>
              <a:xfrm>
                <a:off x="4316539" y="2616136"/>
                <a:ext cx="288607" cy="97345"/>
              </a:xfrm>
              <a:custGeom>
                <a:avLst/>
                <a:gdLst>
                  <a:gd name="connsiteX0" fmla="*/ 288608 w 288607"/>
                  <a:gd name="connsiteY0" fmla="*/ 48673 h 97345"/>
                  <a:gd name="connsiteX1" fmla="*/ 144304 w 288607"/>
                  <a:gd name="connsiteY1" fmla="*/ 97346 h 97345"/>
                  <a:gd name="connsiteX2" fmla="*/ 0 w 288607"/>
                  <a:gd name="connsiteY2" fmla="*/ 48673 h 97345"/>
                  <a:gd name="connsiteX3" fmla="*/ 144304 w 288607"/>
                  <a:gd name="connsiteY3" fmla="*/ 0 h 97345"/>
                  <a:gd name="connsiteX4" fmla="*/ 288608 w 288607"/>
                  <a:gd name="connsiteY4" fmla="*/ 48673 h 9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7" h="97345">
                    <a:moveTo>
                      <a:pt x="288608" y="48673"/>
                    </a:moveTo>
                    <a:cubicBezTo>
                      <a:pt x="288608" y="75554"/>
                      <a:pt x="224001" y="97346"/>
                      <a:pt x="144304" y="97346"/>
                    </a:cubicBezTo>
                    <a:cubicBezTo>
                      <a:pt x="64607" y="97346"/>
                      <a:pt x="0" y="75554"/>
                      <a:pt x="0" y="48673"/>
                    </a:cubicBezTo>
                    <a:cubicBezTo>
                      <a:pt x="0" y="21792"/>
                      <a:pt x="64607" y="0"/>
                      <a:pt x="144304" y="0"/>
                    </a:cubicBezTo>
                    <a:cubicBezTo>
                      <a:pt x="224001" y="0"/>
                      <a:pt x="288608" y="21792"/>
                      <a:pt x="288608" y="48673"/>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grpSp>
        <p:nvGrpSpPr>
          <p:cNvPr id="69" name="Gruppieren 68">
            <a:extLst>
              <a:ext uri="{FF2B5EF4-FFF2-40B4-BE49-F238E27FC236}">
                <a16:creationId xmlns:a16="http://schemas.microsoft.com/office/drawing/2014/main" id="{EEFF2558-FABA-8EFF-D135-6528FA62D593}"/>
              </a:ext>
            </a:extLst>
          </p:cNvPr>
          <p:cNvGrpSpPr>
            <a:grpSpLocks noChangeAspect="1"/>
          </p:cNvGrpSpPr>
          <p:nvPr/>
        </p:nvGrpSpPr>
        <p:grpSpPr>
          <a:xfrm>
            <a:off x="381794" y="3013516"/>
            <a:ext cx="765505" cy="504000"/>
            <a:chOff x="4190523" y="2298477"/>
            <a:chExt cx="770953" cy="507587"/>
          </a:xfrm>
        </p:grpSpPr>
        <p:sp>
          <p:nvSpPr>
            <p:cNvPr id="70" name="Freihandform: Form 69">
              <a:extLst>
                <a:ext uri="{FF2B5EF4-FFF2-40B4-BE49-F238E27FC236}">
                  <a16:creationId xmlns:a16="http://schemas.microsoft.com/office/drawing/2014/main" id="{6D71D356-788A-929E-E3B6-DD8C1105BEF4}"/>
                </a:ext>
              </a:extLst>
            </p:cNvPr>
            <p:cNvSpPr/>
            <p:nvPr/>
          </p:nvSpPr>
          <p:spPr>
            <a:xfrm>
              <a:off x="4190523" y="2566796"/>
              <a:ext cx="285273" cy="104489"/>
            </a:xfrm>
            <a:custGeom>
              <a:avLst/>
              <a:gdLst>
                <a:gd name="connsiteX0" fmla="*/ 285179 w 285273"/>
                <a:gd name="connsiteY0" fmla="*/ 0 h 104489"/>
                <a:gd name="connsiteX1" fmla="*/ 142589 w 285273"/>
                <a:gd name="connsiteY1" fmla="*/ 104489 h 104489"/>
                <a:gd name="connsiteX2" fmla="*/ 0 w 285273"/>
                <a:gd name="connsiteY2" fmla="*/ 0 h 104489"/>
                <a:gd name="connsiteX3" fmla="*/ 285274 w 285273"/>
                <a:gd name="connsiteY3" fmla="*/ 0 h 104489"/>
              </a:gdLst>
              <a:ahLst/>
              <a:cxnLst>
                <a:cxn ang="0">
                  <a:pos x="connsiteX0" y="connsiteY0"/>
                </a:cxn>
                <a:cxn ang="0">
                  <a:pos x="connsiteX1" y="connsiteY1"/>
                </a:cxn>
                <a:cxn ang="0">
                  <a:pos x="connsiteX2" y="connsiteY2"/>
                </a:cxn>
                <a:cxn ang="0">
                  <a:pos x="connsiteX3" y="connsiteY3"/>
                </a:cxn>
              </a:cxnLst>
              <a:rect l="l" t="t" r="r" b="b"/>
              <a:pathLst>
                <a:path w="285273" h="104489">
                  <a:moveTo>
                    <a:pt x="285179" y="0"/>
                  </a:moveTo>
                  <a:cubicBezTo>
                    <a:pt x="285179" y="57722"/>
                    <a:pt x="221361" y="104489"/>
                    <a:pt x="142589" y="104489"/>
                  </a:cubicBezTo>
                  <a:cubicBezTo>
                    <a:pt x="63817" y="104489"/>
                    <a:pt x="0" y="57722"/>
                    <a:pt x="0" y="0"/>
                  </a:cubicBezTo>
                  <a:lnTo>
                    <a:pt x="285274" y="0"/>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1" name="Freihandform: Form 70">
              <a:extLst>
                <a:ext uri="{FF2B5EF4-FFF2-40B4-BE49-F238E27FC236}">
                  <a16:creationId xmlns:a16="http://schemas.microsoft.com/office/drawing/2014/main" id="{C945D7ED-FB0C-70CA-44B7-57AB73E0ABED}"/>
                </a:ext>
              </a:extLst>
            </p:cNvPr>
            <p:cNvSpPr/>
            <p:nvPr/>
          </p:nvSpPr>
          <p:spPr>
            <a:xfrm>
              <a:off x="4676203" y="2566796"/>
              <a:ext cx="285273" cy="104489"/>
            </a:xfrm>
            <a:custGeom>
              <a:avLst/>
              <a:gdLst>
                <a:gd name="connsiteX0" fmla="*/ 285178 w 285273"/>
                <a:gd name="connsiteY0" fmla="*/ 0 h 104489"/>
                <a:gd name="connsiteX1" fmla="*/ 142589 w 285273"/>
                <a:gd name="connsiteY1" fmla="*/ 104489 h 104489"/>
                <a:gd name="connsiteX2" fmla="*/ 0 w 285273"/>
                <a:gd name="connsiteY2" fmla="*/ 0 h 104489"/>
                <a:gd name="connsiteX3" fmla="*/ 285274 w 285273"/>
                <a:gd name="connsiteY3" fmla="*/ 0 h 104489"/>
              </a:gdLst>
              <a:ahLst/>
              <a:cxnLst>
                <a:cxn ang="0">
                  <a:pos x="connsiteX0" y="connsiteY0"/>
                </a:cxn>
                <a:cxn ang="0">
                  <a:pos x="connsiteX1" y="connsiteY1"/>
                </a:cxn>
                <a:cxn ang="0">
                  <a:pos x="connsiteX2" y="connsiteY2"/>
                </a:cxn>
                <a:cxn ang="0">
                  <a:pos x="connsiteX3" y="connsiteY3"/>
                </a:cxn>
              </a:cxnLst>
              <a:rect l="l" t="t" r="r" b="b"/>
              <a:pathLst>
                <a:path w="285273" h="104489">
                  <a:moveTo>
                    <a:pt x="285178" y="0"/>
                  </a:moveTo>
                  <a:cubicBezTo>
                    <a:pt x="285178" y="57722"/>
                    <a:pt x="221361" y="104489"/>
                    <a:pt x="142589" y="104489"/>
                  </a:cubicBezTo>
                  <a:cubicBezTo>
                    <a:pt x="63817" y="104489"/>
                    <a:pt x="0" y="57722"/>
                    <a:pt x="0" y="0"/>
                  </a:cubicBezTo>
                  <a:lnTo>
                    <a:pt x="285274" y="0"/>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2" name="Freihandform: Form 71">
              <a:extLst>
                <a:ext uri="{FF2B5EF4-FFF2-40B4-BE49-F238E27FC236}">
                  <a16:creationId xmlns:a16="http://schemas.microsoft.com/office/drawing/2014/main" id="{5F7F2C5D-8DAE-18DB-A05E-8A2D8FE6EDAA}"/>
                </a:ext>
              </a:extLst>
            </p:cNvPr>
            <p:cNvSpPr/>
            <p:nvPr/>
          </p:nvSpPr>
          <p:spPr>
            <a:xfrm>
              <a:off x="4552188" y="2374487"/>
              <a:ext cx="47625" cy="383952"/>
            </a:xfrm>
            <a:custGeom>
              <a:avLst/>
              <a:gdLst>
                <a:gd name="connsiteX0" fmla="*/ 0 w 47625"/>
                <a:gd name="connsiteY0" fmla="*/ 0 h 383952"/>
                <a:gd name="connsiteX1" fmla="*/ 47625 w 47625"/>
                <a:gd name="connsiteY1" fmla="*/ 0 h 383952"/>
                <a:gd name="connsiteX2" fmla="*/ 47625 w 47625"/>
                <a:gd name="connsiteY2" fmla="*/ 383953 h 383952"/>
                <a:gd name="connsiteX3" fmla="*/ 0 w 47625"/>
                <a:gd name="connsiteY3" fmla="*/ 383953 h 383952"/>
              </a:gdLst>
              <a:ahLst/>
              <a:cxnLst>
                <a:cxn ang="0">
                  <a:pos x="connsiteX0" y="connsiteY0"/>
                </a:cxn>
                <a:cxn ang="0">
                  <a:pos x="connsiteX1" y="connsiteY1"/>
                </a:cxn>
                <a:cxn ang="0">
                  <a:pos x="connsiteX2" y="connsiteY2"/>
                </a:cxn>
                <a:cxn ang="0">
                  <a:pos x="connsiteX3" y="connsiteY3"/>
                </a:cxn>
              </a:cxnLst>
              <a:rect l="l" t="t" r="r" b="b"/>
              <a:pathLst>
                <a:path w="47625" h="383952">
                  <a:moveTo>
                    <a:pt x="0" y="0"/>
                  </a:moveTo>
                  <a:lnTo>
                    <a:pt x="47625" y="0"/>
                  </a:lnTo>
                  <a:lnTo>
                    <a:pt x="47625" y="383953"/>
                  </a:lnTo>
                  <a:lnTo>
                    <a:pt x="0" y="383953"/>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3" name="Freihandform: Form 72">
              <a:extLst>
                <a:ext uri="{FF2B5EF4-FFF2-40B4-BE49-F238E27FC236}">
                  <a16:creationId xmlns:a16="http://schemas.microsoft.com/office/drawing/2014/main" id="{F17955E2-170C-B793-DF19-37172724922E}"/>
                </a:ext>
              </a:extLst>
            </p:cNvPr>
            <p:cNvSpPr/>
            <p:nvPr/>
          </p:nvSpPr>
          <p:spPr>
            <a:xfrm rot="5400000">
              <a:off x="4552140" y="2624756"/>
              <a:ext cx="47625" cy="314991"/>
            </a:xfrm>
            <a:custGeom>
              <a:avLst/>
              <a:gdLst>
                <a:gd name="connsiteX0" fmla="*/ 0 w 47625"/>
                <a:gd name="connsiteY0" fmla="*/ 0 h 314991"/>
                <a:gd name="connsiteX1" fmla="*/ 47625 w 47625"/>
                <a:gd name="connsiteY1" fmla="*/ 0 h 314991"/>
                <a:gd name="connsiteX2" fmla="*/ 47625 w 47625"/>
                <a:gd name="connsiteY2" fmla="*/ 314992 h 314991"/>
                <a:gd name="connsiteX3" fmla="*/ 0 w 47625"/>
                <a:gd name="connsiteY3" fmla="*/ 314992 h 314991"/>
              </a:gdLst>
              <a:ahLst/>
              <a:cxnLst>
                <a:cxn ang="0">
                  <a:pos x="connsiteX0" y="connsiteY0"/>
                </a:cxn>
                <a:cxn ang="0">
                  <a:pos x="connsiteX1" y="connsiteY1"/>
                </a:cxn>
                <a:cxn ang="0">
                  <a:pos x="connsiteX2" y="connsiteY2"/>
                </a:cxn>
                <a:cxn ang="0">
                  <a:pos x="connsiteX3" y="connsiteY3"/>
                </a:cxn>
              </a:cxnLst>
              <a:rect l="l" t="t" r="r" b="b"/>
              <a:pathLst>
                <a:path w="47625" h="314991">
                  <a:moveTo>
                    <a:pt x="0" y="0"/>
                  </a:moveTo>
                  <a:lnTo>
                    <a:pt x="47625" y="0"/>
                  </a:lnTo>
                  <a:lnTo>
                    <a:pt x="47625" y="314992"/>
                  </a:lnTo>
                  <a:lnTo>
                    <a:pt x="0" y="314992"/>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4" name="Freihandform: Form 73">
              <a:extLst>
                <a:ext uri="{FF2B5EF4-FFF2-40B4-BE49-F238E27FC236}">
                  <a16:creationId xmlns:a16="http://schemas.microsoft.com/office/drawing/2014/main" id="{461388B6-77A2-CCCC-AB34-4F0CD57FD7A4}"/>
                </a:ext>
              </a:extLst>
            </p:cNvPr>
            <p:cNvSpPr/>
            <p:nvPr/>
          </p:nvSpPr>
          <p:spPr>
            <a:xfrm>
              <a:off x="4190523" y="2374487"/>
              <a:ext cx="285178" cy="192309"/>
            </a:xfrm>
            <a:custGeom>
              <a:avLst/>
              <a:gdLst>
                <a:gd name="connsiteX0" fmla="*/ 0 w 285178"/>
                <a:gd name="connsiteY0" fmla="*/ 192310 h 192309"/>
                <a:gd name="connsiteX1" fmla="*/ 142589 w 285178"/>
                <a:gd name="connsiteY1" fmla="*/ 0 h 192309"/>
                <a:gd name="connsiteX2" fmla="*/ 285179 w 285178"/>
                <a:gd name="connsiteY2" fmla="*/ 192310 h 192309"/>
              </a:gdLst>
              <a:ahLst/>
              <a:cxnLst>
                <a:cxn ang="0">
                  <a:pos x="connsiteX0" y="connsiteY0"/>
                </a:cxn>
                <a:cxn ang="0">
                  <a:pos x="connsiteX1" y="connsiteY1"/>
                </a:cxn>
                <a:cxn ang="0">
                  <a:pos x="connsiteX2" y="connsiteY2"/>
                </a:cxn>
              </a:cxnLst>
              <a:rect l="l" t="t" r="r" b="b"/>
              <a:pathLst>
                <a:path w="285178" h="192309">
                  <a:moveTo>
                    <a:pt x="0" y="192310"/>
                  </a:moveTo>
                  <a:lnTo>
                    <a:pt x="142589" y="0"/>
                  </a:lnTo>
                  <a:lnTo>
                    <a:pt x="285179" y="19231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5" name="Freihandform: Form 74">
              <a:extLst>
                <a:ext uri="{FF2B5EF4-FFF2-40B4-BE49-F238E27FC236}">
                  <a16:creationId xmlns:a16="http://schemas.microsoft.com/office/drawing/2014/main" id="{309BED31-F15F-012F-BAAE-A07087CFC5B9}"/>
                </a:ext>
              </a:extLst>
            </p:cNvPr>
            <p:cNvSpPr/>
            <p:nvPr/>
          </p:nvSpPr>
          <p:spPr>
            <a:xfrm>
              <a:off x="4676203" y="2374487"/>
              <a:ext cx="285178" cy="192309"/>
            </a:xfrm>
            <a:custGeom>
              <a:avLst/>
              <a:gdLst>
                <a:gd name="connsiteX0" fmla="*/ 0 w 285178"/>
                <a:gd name="connsiteY0" fmla="*/ 192310 h 192309"/>
                <a:gd name="connsiteX1" fmla="*/ 142589 w 285178"/>
                <a:gd name="connsiteY1" fmla="*/ 0 h 192309"/>
                <a:gd name="connsiteX2" fmla="*/ 285178 w 285178"/>
                <a:gd name="connsiteY2" fmla="*/ 192310 h 192309"/>
              </a:gdLst>
              <a:ahLst/>
              <a:cxnLst>
                <a:cxn ang="0">
                  <a:pos x="connsiteX0" y="connsiteY0"/>
                </a:cxn>
                <a:cxn ang="0">
                  <a:pos x="connsiteX1" y="connsiteY1"/>
                </a:cxn>
                <a:cxn ang="0">
                  <a:pos x="connsiteX2" y="connsiteY2"/>
                </a:cxn>
              </a:cxnLst>
              <a:rect l="l" t="t" r="r" b="b"/>
              <a:pathLst>
                <a:path w="285178" h="192309">
                  <a:moveTo>
                    <a:pt x="0" y="192310"/>
                  </a:moveTo>
                  <a:lnTo>
                    <a:pt x="142589" y="0"/>
                  </a:lnTo>
                  <a:lnTo>
                    <a:pt x="285178" y="19231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6" name="Freihandform: Form 75">
              <a:extLst>
                <a:ext uri="{FF2B5EF4-FFF2-40B4-BE49-F238E27FC236}">
                  <a16:creationId xmlns:a16="http://schemas.microsoft.com/office/drawing/2014/main" id="{A7A526E2-DCA8-1357-FE51-9BA025BD5F93}"/>
                </a:ext>
              </a:extLst>
            </p:cNvPr>
            <p:cNvSpPr/>
            <p:nvPr/>
          </p:nvSpPr>
          <p:spPr>
            <a:xfrm>
              <a:off x="4333208" y="2298477"/>
              <a:ext cx="485679" cy="75914"/>
            </a:xfrm>
            <a:custGeom>
              <a:avLst/>
              <a:gdLst>
                <a:gd name="connsiteX0" fmla="*/ 277082 w 485679"/>
                <a:gd name="connsiteY0" fmla="*/ 29813 h 75914"/>
                <a:gd name="connsiteX1" fmla="*/ 277082 w 485679"/>
                <a:gd name="connsiteY1" fmla="*/ 28670 h 75914"/>
                <a:gd name="connsiteX2" fmla="*/ 242792 w 485679"/>
                <a:gd name="connsiteY2" fmla="*/ 0 h 75914"/>
                <a:gd name="connsiteX3" fmla="*/ 208407 w 485679"/>
                <a:gd name="connsiteY3" fmla="*/ 28670 h 75914"/>
                <a:gd name="connsiteX4" fmla="*/ 208407 w 485679"/>
                <a:gd name="connsiteY4" fmla="*/ 29813 h 75914"/>
                <a:gd name="connsiteX5" fmla="*/ 0 w 485679"/>
                <a:gd name="connsiteY5" fmla="*/ 29813 h 75914"/>
                <a:gd name="connsiteX6" fmla="*/ 0 w 485679"/>
                <a:gd name="connsiteY6" fmla="*/ 75914 h 75914"/>
                <a:gd name="connsiteX7" fmla="*/ 485680 w 485679"/>
                <a:gd name="connsiteY7" fmla="*/ 75914 h 75914"/>
                <a:gd name="connsiteX8" fmla="*/ 485680 w 485679"/>
                <a:gd name="connsiteY8" fmla="*/ 29813 h 75914"/>
                <a:gd name="connsiteX9" fmla="*/ 277178 w 485679"/>
                <a:gd name="connsiteY9" fmla="*/ 29813 h 7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679" h="75914">
                  <a:moveTo>
                    <a:pt x="277082" y="29813"/>
                  </a:moveTo>
                  <a:lnTo>
                    <a:pt x="277082" y="28670"/>
                  </a:lnTo>
                  <a:cubicBezTo>
                    <a:pt x="277178" y="7906"/>
                    <a:pt x="256508" y="0"/>
                    <a:pt x="242792" y="0"/>
                  </a:cubicBezTo>
                  <a:cubicBezTo>
                    <a:pt x="229076" y="0"/>
                    <a:pt x="208407" y="5144"/>
                    <a:pt x="208407" y="28670"/>
                  </a:cubicBezTo>
                  <a:lnTo>
                    <a:pt x="208407" y="29813"/>
                  </a:lnTo>
                  <a:lnTo>
                    <a:pt x="0" y="29813"/>
                  </a:lnTo>
                  <a:lnTo>
                    <a:pt x="0" y="75914"/>
                  </a:lnTo>
                  <a:lnTo>
                    <a:pt x="485680" y="75914"/>
                  </a:lnTo>
                  <a:lnTo>
                    <a:pt x="485680" y="29813"/>
                  </a:lnTo>
                  <a:lnTo>
                    <a:pt x="277178" y="29813"/>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77" name="Gruppieren 76">
            <a:extLst>
              <a:ext uri="{FF2B5EF4-FFF2-40B4-BE49-F238E27FC236}">
                <a16:creationId xmlns:a16="http://schemas.microsoft.com/office/drawing/2014/main" id="{19F68481-35C0-6A52-FEBA-28EB8CE59B95}"/>
              </a:ext>
            </a:extLst>
          </p:cNvPr>
          <p:cNvGrpSpPr/>
          <p:nvPr/>
        </p:nvGrpSpPr>
        <p:grpSpPr>
          <a:xfrm>
            <a:off x="3268998" y="3013516"/>
            <a:ext cx="383190" cy="504000"/>
            <a:chOff x="4355115" y="2311336"/>
            <a:chExt cx="383190" cy="508920"/>
          </a:xfrm>
        </p:grpSpPr>
        <p:sp>
          <p:nvSpPr>
            <p:cNvPr id="78" name="Freihandform: Form 77">
              <a:extLst>
                <a:ext uri="{FF2B5EF4-FFF2-40B4-BE49-F238E27FC236}">
                  <a16:creationId xmlns:a16="http://schemas.microsoft.com/office/drawing/2014/main" id="{3D118648-C7C7-FD17-D97B-F98C60EE2DAE}"/>
                </a:ext>
              </a:extLst>
            </p:cNvPr>
            <p:cNvSpPr/>
            <p:nvPr/>
          </p:nvSpPr>
          <p:spPr>
            <a:xfrm>
              <a:off x="4355115" y="2311336"/>
              <a:ext cx="383190" cy="508920"/>
            </a:xfrm>
            <a:custGeom>
              <a:avLst/>
              <a:gdLst>
                <a:gd name="connsiteX0" fmla="*/ 0 w 383190"/>
                <a:gd name="connsiteY0" fmla="*/ 0 h 508920"/>
                <a:gd name="connsiteX1" fmla="*/ 0 w 383190"/>
                <a:gd name="connsiteY1" fmla="*/ 508921 h 508920"/>
                <a:gd name="connsiteX2" fmla="*/ 383191 w 383190"/>
                <a:gd name="connsiteY2" fmla="*/ 508921 h 508920"/>
                <a:gd name="connsiteX3" fmla="*/ 383191 w 383190"/>
                <a:gd name="connsiteY3" fmla="*/ 81153 h 508920"/>
                <a:gd name="connsiteX4" fmla="*/ 292608 w 383190"/>
                <a:gd name="connsiteY4" fmla="*/ 0 h 508920"/>
                <a:gd name="connsiteX5" fmla="*/ 0 w 383190"/>
                <a:gd name="connsiteY5" fmla="*/ 0 h 50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190" h="508920">
                  <a:moveTo>
                    <a:pt x="0" y="0"/>
                  </a:moveTo>
                  <a:lnTo>
                    <a:pt x="0" y="508921"/>
                  </a:lnTo>
                  <a:lnTo>
                    <a:pt x="383191" y="508921"/>
                  </a:lnTo>
                  <a:lnTo>
                    <a:pt x="383191" y="81153"/>
                  </a:lnTo>
                  <a:lnTo>
                    <a:pt x="292608" y="0"/>
                  </a:lnTo>
                  <a:lnTo>
                    <a:pt x="0" y="0"/>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9" name="Freihandform: Form 78">
              <a:extLst>
                <a:ext uri="{FF2B5EF4-FFF2-40B4-BE49-F238E27FC236}">
                  <a16:creationId xmlns:a16="http://schemas.microsoft.com/office/drawing/2014/main" id="{0F44DC7D-9986-066E-9B36-3D608F6226AF}"/>
                </a:ext>
              </a:extLst>
            </p:cNvPr>
            <p:cNvSpPr/>
            <p:nvPr/>
          </p:nvSpPr>
          <p:spPr>
            <a:xfrm>
              <a:off x="4647723" y="2311336"/>
              <a:ext cx="45243" cy="81153"/>
            </a:xfrm>
            <a:custGeom>
              <a:avLst/>
              <a:gdLst>
                <a:gd name="connsiteX0" fmla="*/ 45244 w 45243"/>
                <a:gd name="connsiteY0" fmla="*/ 81153 h 81153"/>
                <a:gd name="connsiteX1" fmla="*/ 0 w 45243"/>
                <a:gd name="connsiteY1" fmla="*/ 81153 h 81153"/>
                <a:gd name="connsiteX2" fmla="*/ 0 w 45243"/>
                <a:gd name="connsiteY2" fmla="*/ 0 h 81153"/>
              </a:gdLst>
              <a:ahLst/>
              <a:cxnLst>
                <a:cxn ang="0">
                  <a:pos x="connsiteX0" y="connsiteY0"/>
                </a:cxn>
                <a:cxn ang="0">
                  <a:pos x="connsiteX1" y="connsiteY1"/>
                </a:cxn>
                <a:cxn ang="0">
                  <a:pos x="connsiteX2" y="connsiteY2"/>
                </a:cxn>
              </a:cxnLst>
              <a:rect l="l" t="t" r="r" b="b"/>
              <a:pathLst>
                <a:path w="45243" h="81153">
                  <a:moveTo>
                    <a:pt x="45244" y="81153"/>
                  </a:moveTo>
                  <a:lnTo>
                    <a:pt x="0" y="81153"/>
                  </a:lnTo>
                  <a:lnTo>
                    <a:pt x="0"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0" name="Freihandform: Form 79">
              <a:extLst>
                <a:ext uri="{FF2B5EF4-FFF2-40B4-BE49-F238E27FC236}">
                  <a16:creationId xmlns:a16="http://schemas.microsoft.com/office/drawing/2014/main" id="{7E53C6BE-74B4-2095-1D97-65B03D14CC1D}"/>
                </a:ext>
              </a:extLst>
            </p:cNvPr>
            <p:cNvSpPr/>
            <p:nvPr/>
          </p:nvSpPr>
          <p:spPr>
            <a:xfrm>
              <a:off x="4412551" y="2541269"/>
              <a:ext cx="71056" cy="75533"/>
            </a:xfrm>
            <a:custGeom>
              <a:avLst/>
              <a:gdLst>
                <a:gd name="connsiteX0" fmla="*/ 71056 w 71056"/>
                <a:gd name="connsiteY0" fmla="*/ 75533 h 75533"/>
                <a:gd name="connsiteX1" fmla="*/ 0 w 71056"/>
                <a:gd name="connsiteY1" fmla="*/ 75533 h 75533"/>
                <a:gd name="connsiteX2" fmla="*/ 0 w 71056"/>
                <a:gd name="connsiteY2" fmla="*/ 0 h 75533"/>
                <a:gd name="connsiteX3" fmla="*/ 45148 w 71056"/>
                <a:gd name="connsiteY3" fmla="*/ 0 h 75533"/>
              </a:gdLst>
              <a:ahLst/>
              <a:cxnLst>
                <a:cxn ang="0">
                  <a:pos x="connsiteX0" y="connsiteY0"/>
                </a:cxn>
                <a:cxn ang="0">
                  <a:pos x="connsiteX1" y="connsiteY1"/>
                </a:cxn>
                <a:cxn ang="0">
                  <a:pos x="connsiteX2" y="connsiteY2"/>
                </a:cxn>
                <a:cxn ang="0">
                  <a:pos x="connsiteX3" y="connsiteY3"/>
                </a:cxn>
              </a:cxnLst>
              <a:rect l="l" t="t" r="r" b="b"/>
              <a:pathLst>
                <a:path w="71056" h="75533">
                  <a:moveTo>
                    <a:pt x="71056" y="75533"/>
                  </a:moveTo>
                  <a:lnTo>
                    <a:pt x="0" y="75533"/>
                  </a:lnTo>
                  <a:lnTo>
                    <a:pt x="0" y="0"/>
                  </a:lnTo>
                  <a:lnTo>
                    <a:pt x="45148"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1" name="Freihandform: Form 80">
              <a:extLst>
                <a:ext uri="{FF2B5EF4-FFF2-40B4-BE49-F238E27FC236}">
                  <a16:creationId xmlns:a16="http://schemas.microsoft.com/office/drawing/2014/main" id="{A048CDFD-F90A-6A17-FA2F-AE4E82C38E7D}"/>
                </a:ext>
              </a:extLst>
            </p:cNvPr>
            <p:cNvSpPr/>
            <p:nvPr/>
          </p:nvSpPr>
          <p:spPr>
            <a:xfrm>
              <a:off x="4412551" y="2682430"/>
              <a:ext cx="71056" cy="71056"/>
            </a:xfrm>
            <a:custGeom>
              <a:avLst/>
              <a:gdLst>
                <a:gd name="connsiteX0" fmla="*/ 0 w 71056"/>
                <a:gd name="connsiteY0" fmla="*/ 0 h 71056"/>
                <a:gd name="connsiteX1" fmla="*/ 71056 w 71056"/>
                <a:gd name="connsiteY1" fmla="*/ 0 h 71056"/>
                <a:gd name="connsiteX2" fmla="*/ 71056 w 71056"/>
                <a:gd name="connsiteY2" fmla="*/ 71057 h 71056"/>
                <a:gd name="connsiteX3" fmla="*/ 0 w 71056"/>
                <a:gd name="connsiteY3" fmla="*/ 71057 h 71056"/>
              </a:gdLst>
              <a:ahLst/>
              <a:cxnLst>
                <a:cxn ang="0">
                  <a:pos x="connsiteX0" y="connsiteY0"/>
                </a:cxn>
                <a:cxn ang="0">
                  <a:pos x="connsiteX1" y="connsiteY1"/>
                </a:cxn>
                <a:cxn ang="0">
                  <a:pos x="connsiteX2" y="connsiteY2"/>
                </a:cxn>
                <a:cxn ang="0">
                  <a:pos x="connsiteX3" y="connsiteY3"/>
                </a:cxn>
              </a:cxnLst>
              <a:rect l="l" t="t" r="r" b="b"/>
              <a:pathLst>
                <a:path w="71056" h="71056">
                  <a:moveTo>
                    <a:pt x="0" y="0"/>
                  </a:moveTo>
                  <a:lnTo>
                    <a:pt x="71056" y="0"/>
                  </a:lnTo>
                  <a:lnTo>
                    <a:pt x="71056" y="71057"/>
                  </a:lnTo>
                  <a:lnTo>
                    <a:pt x="0" y="71057"/>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2" name="Freihandform: Form 81">
              <a:extLst>
                <a:ext uri="{FF2B5EF4-FFF2-40B4-BE49-F238E27FC236}">
                  <a16:creationId xmlns:a16="http://schemas.microsoft.com/office/drawing/2014/main" id="{F4DEABE9-57C2-3448-E07E-44E5883FA6D6}"/>
                </a:ext>
              </a:extLst>
            </p:cNvPr>
            <p:cNvSpPr/>
            <p:nvPr/>
          </p:nvSpPr>
          <p:spPr>
            <a:xfrm>
              <a:off x="4532280" y="2438019"/>
              <a:ext cx="134493" cy="9525"/>
            </a:xfrm>
            <a:custGeom>
              <a:avLst/>
              <a:gdLst>
                <a:gd name="connsiteX0" fmla="*/ 0 w 134493"/>
                <a:gd name="connsiteY0" fmla="*/ 0 h 9525"/>
                <a:gd name="connsiteX1" fmla="*/ 134493 w 134493"/>
                <a:gd name="connsiteY1" fmla="*/ 0 h 9525"/>
              </a:gdLst>
              <a:ahLst/>
              <a:cxnLst>
                <a:cxn ang="0">
                  <a:pos x="connsiteX0" y="connsiteY0"/>
                </a:cxn>
                <a:cxn ang="0">
                  <a:pos x="connsiteX1" y="connsiteY1"/>
                </a:cxn>
              </a:cxnLst>
              <a:rect l="l" t="t" r="r" b="b"/>
              <a:pathLst>
                <a:path w="134493" h="9525">
                  <a:moveTo>
                    <a:pt x="0" y="0"/>
                  </a:moveTo>
                  <a:lnTo>
                    <a:pt x="134493"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3" name="Freihandform: Form 82">
              <a:extLst>
                <a:ext uri="{FF2B5EF4-FFF2-40B4-BE49-F238E27FC236}">
                  <a16:creationId xmlns:a16="http://schemas.microsoft.com/office/drawing/2014/main" id="{322D31C1-3DAA-127D-C68A-19514756A987}"/>
                </a:ext>
              </a:extLst>
            </p:cNvPr>
            <p:cNvSpPr/>
            <p:nvPr/>
          </p:nvSpPr>
          <p:spPr>
            <a:xfrm>
              <a:off x="4532280" y="2473547"/>
              <a:ext cx="94011" cy="9525"/>
            </a:xfrm>
            <a:custGeom>
              <a:avLst/>
              <a:gdLst>
                <a:gd name="connsiteX0" fmla="*/ 0 w 94011"/>
                <a:gd name="connsiteY0" fmla="*/ 0 h 9525"/>
                <a:gd name="connsiteX1" fmla="*/ 94012 w 94011"/>
                <a:gd name="connsiteY1" fmla="*/ 0 h 9525"/>
              </a:gdLst>
              <a:ahLst/>
              <a:cxnLst>
                <a:cxn ang="0">
                  <a:pos x="connsiteX0" y="connsiteY0"/>
                </a:cxn>
                <a:cxn ang="0">
                  <a:pos x="connsiteX1" y="connsiteY1"/>
                </a:cxn>
              </a:cxnLst>
              <a:rect l="l" t="t" r="r" b="b"/>
              <a:pathLst>
                <a:path w="94011" h="9525">
                  <a:moveTo>
                    <a:pt x="0" y="0"/>
                  </a:moveTo>
                  <a:lnTo>
                    <a:pt x="94012"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4" name="Freihandform: Form 83">
              <a:extLst>
                <a:ext uri="{FF2B5EF4-FFF2-40B4-BE49-F238E27FC236}">
                  <a16:creationId xmlns:a16="http://schemas.microsoft.com/office/drawing/2014/main" id="{11255B08-DD69-7506-B643-3726688B31DA}"/>
                </a:ext>
              </a:extLst>
            </p:cNvPr>
            <p:cNvSpPr/>
            <p:nvPr/>
          </p:nvSpPr>
          <p:spPr>
            <a:xfrm>
              <a:off x="4532280" y="2579084"/>
              <a:ext cx="134493" cy="9525"/>
            </a:xfrm>
            <a:custGeom>
              <a:avLst/>
              <a:gdLst>
                <a:gd name="connsiteX0" fmla="*/ 0 w 134493"/>
                <a:gd name="connsiteY0" fmla="*/ 0 h 9525"/>
                <a:gd name="connsiteX1" fmla="*/ 134493 w 134493"/>
                <a:gd name="connsiteY1" fmla="*/ 0 h 9525"/>
              </a:gdLst>
              <a:ahLst/>
              <a:cxnLst>
                <a:cxn ang="0">
                  <a:pos x="connsiteX0" y="connsiteY0"/>
                </a:cxn>
                <a:cxn ang="0">
                  <a:pos x="connsiteX1" y="connsiteY1"/>
                </a:cxn>
              </a:cxnLst>
              <a:rect l="l" t="t" r="r" b="b"/>
              <a:pathLst>
                <a:path w="134493" h="9525">
                  <a:moveTo>
                    <a:pt x="0" y="0"/>
                  </a:moveTo>
                  <a:lnTo>
                    <a:pt x="134493"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5" name="Freihandform: Form 84">
              <a:extLst>
                <a:ext uri="{FF2B5EF4-FFF2-40B4-BE49-F238E27FC236}">
                  <a16:creationId xmlns:a16="http://schemas.microsoft.com/office/drawing/2014/main" id="{BB9258FA-5245-17FA-643A-2D55BC96C0A5}"/>
                </a:ext>
              </a:extLst>
            </p:cNvPr>
            <p:cNvSpPr/>
            <p:nvPr/>
          </p:nvSpPr>
          <p:spPr>
            <a:xfrm>
              <a:off x="4532280" y="2614612"/>
              <a:ext cx="94011" cy="9525"/>
            </a:xfrm>
            <a:custGeom>
              <a:avLst/>
              <a:gdLst>
                <a:gd name="connsiteX0" fmla="*/ 0 w 94011"/>
                <a:gd name="connsiteY0" fmla="*/ 0 h 9525"/>
                <a:gd name="connsiteX1" fmla="*/ 94012 w 94011"/>
                <a:gd name="connsiteY1" fmla="*/ 0 h 9525"/>
              </a:gdLst>
              <a:ahLst/>
              <a:cxnLst>
                <a:cxn ang="0">
                  <a:pos x="connsiteX0" y="connsiteY0"/>
                </a:cxn>
                <a:cxn ang="0">
                  <a:pos x="connsiteX1" y="connsiteY1"/>
                </a:cxn>
              </a:cxnLst>
              <a:rect l="l" t="t" r="r" b="b"/>
              <a:pathLst>
                <a:path w="94011" h="9525">
                  <a:moveTo>
                    <a:pt x="0" y="0"/>
                  </a:moveTo>
                  <a:lnTo>
                    <a:pt x="94012"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6" name="Freihandform: Form 85">
              <a:extLst>
                <a:ext uri="{FF2B5EF4-FFF2-40B4-BE49-F238E27FC236}">
                  <a16:creationId xmlns:a16="http://schemas.microsoft.com/office/drawing/2014/main" id="{129515E6-CA39-7823-6FF4-7F34B977D2A8}"/>
                </a:ext>
              </a:extLst>
            </p:cNvPr>
            <p:cNvSpPr/>
            <p:nvPr/>
          </p:nvSpPr>
          <p:spPr>
            <a:xfrm>
              <a:off x="4532280" y="2717958"/>
              <a:ext cx="134493" cy="9525"/>
            </a:xfrm>
            <a:custGeom>
              <a:avLst/>
              <a:gdLst>
                <a:gd name="connsiteX0" fmla="*/ 0 w 134493"/>
                <a:gd name="connsiteY0" fmla="*/ 0 h 9525"/>
                <a:gd name="connsiteX1" fmla="*/ 134493 w 134493"/>
                <a:gd name="connsiteY1" fmla="*/ 0 h 9525"/>
              </a:gdLst>
              <a:ahLst/>
              <a:cxnLst>
                <a:cxn ang="0">
                  <a:pos x="connsiteX0" y="connsiteY0"/>
                </a:cxn>
                <a:cxn ang="0">
                  <a:pos x="connsiteX1" y="connsiteY1"/>
                </a:cxn>
              </a:cxnLst>
              <a:rect l="l" t="t" r="r" b="b"/>
              <a:pathLst>
                <a:path w="134493" h="9525">
                  <a:moveTo>
                    <a:pt x="0" y="0"/>
                  </a:moveTo>
                  <a:lnTo>
                    <a:pt x="134493"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7" name="Freihandform: Form 86">
              <a:extLst>
                <a:ext uri="{FF2B5EF4-FFF2-40B4-BE49-F238E27FC236}">
                  <a16:creationId xmlns:a16="http://schemas.microsoft.com/office/drawing/2014/main" id="{862F380C-9A44-7B01-1225-40D622CCA089}"/>
                </a:ext>
              </a:extLst>
            </p:cNvPr>
            <p:cNvSpPr/>
            <p:nvPr/>
          </p:nvSpPr>
          <p:spPr>
            <a:xfrm>
              <a:off x="4532280" y="2753487"/>
              <a:ext cx="94011" cy="9525"/>
            </a:xfrm>
            <a:custGeom>
              <a:avLst/>
              <a:gdLst>
                <a:gd name="connsiteX0" fmla="*/ 0 w 94011"/>
                <a:gd name="connsiteY0" fmla="*/ 0 h 9525"/>
                <a:gd name="connsiteX1" fmla="*/ 94012 w 94011"/>
                <a:gd name="connsiteY1" fmla="*/ 0 h 9525"/>
              </a:gdLst>
              <a:ahLst/>
              <a:cxnLst>
                <a:cxn ang="0">
                  <a:pos x="connsiteX0" y="connsiteY0"/>
                </a:cxn>
                <a:cxn ang="0">
                  <a:pos x="connsiteX1" y="connsiteY1"/>
                </a:cxn>
              </a:cxnLst>
              <a:rect l="l" t="t" r="r" b="b"/>
              <a:pathLst>
                <a:path w="94011" h="9525">
                  <a:moveTo>
                    <a:pt x="0" y="0"/>
                  </a:moveTo>
                  <a:lnTo>
                    <a:pt x="94012"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8" name="Freihandform: Form 87">
              <a:extLst>
                <a:ext uri="{FF2B5EF4-FFF2-40B4-BE49-F238E27FC236}">
                  <a16:creationId xmlns:a16="http://schemas.microsoft.com/office/drawing/2014/main" id="{007B547A-0CCE-DBDF-A6F1-7CB0F2CE5EBE}"/>
                </a:ext>
              </a:extLst>
            </p:cNvPr>
            <p:cNvSpPr/>
            <p:nvPr/>
          </p:nvSpPr>
          <p:spPr>
            <a:xfrm>
              <a:off x="4451127" y="2550318"/>
              <a:ext cx="45624" cy="36480"/>
            </a:xfrm>
            <a:custGeom>
              <a:avLst/>
              <a:gdLst>
                <a:gd name="connsiteX0" fmla="*/ 0 w 45624"/>
                <a:gd name="connsiteY0" fmla="*/ 20383 h 36480"/>
                <a:gd name="connsiteX1" fmla="*/ 15240 w 45624"/>
                <a:gd name="connsiteY1" fmla="*/ 36481 h 36480"/>
                <a:gd name="connsiteX2" fmla="*/ 45625 w 45624"/>
                <a:gd name="connsiteY2" fmla="*/ 0 h 36480"/>
              </a:gdLst>
              <a:ahLst/>
              <a:cxnLst>
                <a:cxn ang="0">
                  <a:pos x="connsiteX0" y="connsiteY0"/>
                </a:cxn>
                <a:cxn ang="0">
                  <a:pos x="connsiteX1" y="connsiteY1"/>
                </a:cxn>
                <a:cxn ang="0">
                  <a:pos x="connsiteX2" y="connsiteY2"/>
                </a:cxn>
              </a:cxnLst>
              <a:rect l="l" t="t" r="r" b="b"/>
              <a:pathLst>
                <a:path w="45624" h="36480">
                  <a:moveTo>
                    <a:pt x="0" y="20383"/>
                  </a:moveTo>
                  <a:lnTo>
                    <a:pt x="15240" y="36481"/>
                  </a:lnTo>
                  <a:lnTo>
                    <a:pt x="45625"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9" name="Freihandform: Form 88">
              <a:extLst>
                <a:ext uri="{FF2B5EF4-FFF2-40B4-BE49-F238E27FC236}">
                  <a16:creationId xmlns:a16="http://schemas.microsoft.com/office/drawing/2014/main" id="{FD99C8AF-A672-4E2E-8050-6F387A7AB743}"/>
                </a:ext>
              </a:extLst>
            </p:cNvPr>
            <p:cNvSpPr/>
            <p:nvPr/>
          </p:nvSpPr>
          <p:spPr>
            <a:xfrm>
              <a:off x="4412551" y="2400204"/>
              <a:ext cx="71056" cy="75533"/>
            </a:xfrm>
            <a:custGeom>
              <a:avLst/>
              <a:gdLst>
                <a:gd name="connsiteX0" fmla="*/ 71056 w 71056"/>
                <a:gd name="connsiteY0" fmla="*/ 75533 h 75533"/>
                <a:gd name="connsiteX1" fmla="*/ 0 w 71056"/>
                <a:gd name="connsiteY1" fmla="*/ 75533 h 75533"/>
                <a:gd name="connsiteX2" fmla="*/ 0 w 71056"/>
                <a:gd name="connsiteY2" fmla="*/ 0 h 75533"/>
                <a:gd name="connsiteX3" fmla="*/ 45148 w 71056"/>
                <a:gd name="connsiteY3" fmla="*/ 0 h 75533"/>
              </a:gdLst>
              <a:ahLst/>
              <a:cxnLst>
                <a:cxn ang="0">
                  <a:pos x="connsiteX0" y="connsiteY0"/>
                </a:cxn>
                <a:cxn ang="0">
                  <a:pos x="connsiteX1" y="connsiteY1"/>
                </a:cxn>
                <a:cxn ang="0">
                  <a:pos x="connsiteX2" y="connsiteY2"/>
                </a:cxn>
                <a:cxn ang="0">
                  <a:pos x="connsiteX3" y="connsiteY3"/>
                </a:cxn>
              </a:cxnLst>
              <a:rect l="l" t="t" r="r" b="b"/>
              <a:pathLst>
                <a:path w="71056" h="75533">
                  <a:moveTo>
                    <a:pt x="71056" y="75533"/>
                  </a:moveTo>
                  <a:lnTo>
                    <a:pt x="0" y="75533"/>
                  </a:lnTo>
                  <a:lnTo>
                    <a:pt x="0" y="0"/>
                  </a:lnTo>
                  <a:lnTo>
                    <a:pt x="45148"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90" name="Freihandform: Form 89">
              <a:extLst>
                <a:ext uri="{FF2B5EF4-FFF2-40B4-BE49-F238E27FC236}">
                  <a16:creationId xmlns:a16="http://schemas.microsoft.com/office/drawing/2014/main" id="{AD7ECA1C-7BFF-80A8-0CE5-6528E0A2B074}"/>
                </a:ext>
              </a:extLst>
            </p:cNvPr>
            <p:cNvSpPr/>
            <p:nvPr/>
          </p:nvSpPr>
          <p:spPr>
            <a:xfrm>
              <a:off x="4451127" y="2409253"/>
              <a:ext cx="45624" cy="36480"/>
            </a:xfrm>
            <a:custGeom>
              <a:avLst/>
              <a:gdLst>
                <a:gd name="connsiteX0" fmla="*/ 0 w 45624"/>
                <a:gd name="connsiteY0" fmla="*/ 20383 h 36480"/>
                <a:gd name="connsiteX1" fmla="*/ 15240 w 45624"/>
                <a:gd name="connsiteY1" fmla="*/ 36481 h 36480"/>
                <a:gd name="connsiteX2" fmla="*/ 45625 w 45624"/>
                <a:gd name="connsiteY2" fmla="*/ 0 h 36480"/>
              </a:gdLst>
              <a:ahLst/>
              <a:cxnLst>
                <a:cxn ang="0">
                  <a:pos x="connsiteX0" y="connsiteY0"/>
                </a:cxn>
                <a:cxn ang="0">
                  <a:pos x="connsiteX1" y="connsiteY1"/>
                </a:cxn>
                <a:cxn ang="0">
                  <a:pos x="connsiteX2" y="connsiteY2"/>
                </a:cxn>
              </a:cxnLst>
              <a:rect l="l" t="t" r="r" b="b"/>
              <a:pathLst>
                <a:path w="45624" h="36480">
                  <a:moveTo>
                    <a:pt x="0" y="20383"/>
                  </a:moveTo>
                  <a:lnTo>
                    <a:pt x="15240" y="36481"/>
                  </a:lnTo>
                  <a:lnTo>
                    <a:pt x="45625"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91" name="Gruppieren 90">
            <a:extLst>
              <a:ext uri="{FF2B5EF4-FFF2-40B4-BE49-F238E27FC236}">
                <a16:creationId xmlns:a16="http://schemas.microsoft.com/office/drawing/2014/main" id="{099706CE-9B0F-2863-ED58-A423905A41CC}"/>
              </a:ext>
            </a:extLst>
          </p:cNvPr>
          <p:cNvGrpSpPr>
            <a:grpSpLocks noChangeAspect="1"/>
          </p:cNvGrpSpPr>
          <p:nvPr/>
        </p:nvGrpSpPr>
        <p:grpSpPr>
          <a:xfrm>
            <a:off x="6162281" y="3013516"/>
            <a:ext cx="704389" cy="504000"/>
            <a:chOff x="4102322" y="2217039"/>
            <a:chExt cx="900030" cy="643984"/>
          </a:xfrm>
        </p:grpSpPr>
        <p:sp>
          <p:nvSpPr>
            <p:cNvPr id="92" name="Freihandform: Form 91">
              <a:extLst>
                <a:ext uri="{FF2B5EF4-FFF2-40B4-BE49-F238E27FC236}">
                  <a16:creationId xmlns:a16="http://schemas.microsoft.com/office/drawing/2014/main" id="{EB563CCB-373B-EFBF-4D61-C7D3D7318D2E}"/>
                </a:ext>
              </a:extLst>
            </p:cNvPr>
            <p:cNvSpPr/>
            <p:nvPr/>
          </p:nvSpPr>
          <p:spPr>
            <a:xfrm>
              <a:off x="4102322" y="2449353"/>
              <a:ext cx="625983" cy="338042"/>
            </a:xfrm>
            <a:custGeom>
              <a:avLst/>
              <a:gdLst>
                <a:gd name="connsiteX0" fmla="*/ 76676 w 625983"/>
                <a:gd name="connsiteY0" fmla="*/ 338042 h 338042"/>
                <a:gd name="connsiteX1" fmla="*/ 0 w 625983"/>
                <a:gd name="connsiteY1" fmla="*/ 338042 h 338042"/>
                <a:gd name="connsiteX2" fmla="*/ 0 w 625983"/>
                <a:gd name="connsiteY2" fmla="*/ 215932 h 338042"/>
                <a:gd name="connsiteX3" fmla="*/ 44006 w 625983"/>
                <a:gd name="connsiteY3" fmla="*/ 160782 h 338042"/>
                <a:gd name="connsiteX4" fmla="*/ 156210 w 625983"/>
                <a:gd name="connsiteY4" fmla="*/ 135255 h 338042"/>
                <a:gd name="connsiteX5" fmla="*/ 236506 w 625983"/>
                <a:gd name="connsiteY5" fmla="*/ 20669 h 338042"/>
                <a:gd name="connsiteX6" fmla="*/ 276225 w 625983"/>
                <a:gd name="connsiteY6" fmla="*/ 0 h 338042"/>
                <a:gd name="connsiteX7" fmla="*/ 534924 w 625983"/>
                <a:gd name="connsiteY7" fmla="*/ 0 h 338042"/>
                <a:gd name="connsiteX8" fmla="*/ 579406 w 625983"/>
                <a:gd name="connsiteY8" fmla="*/ 29051 h 338042"/>
                <a:gd name="connsiteX9" fmla="*/ 625983 w 625983"/>
                <a:gd name="connsiteY9" fmla="*/ 135255 h 3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983" h="338042">
                  <a:moveTo>
                    <a:pt x="76676" y="338042"/>
                  </a:moveTo>
                  <a:lnTo>
                    <a:pt x="0" y="338042"/>
                  </a:lnTo>
                  <a:lnTo>
                    <a:pt x="0" y="215932"/>
                  </a:lnTo>
                  <a:cubicBezTo>
                    <a:pt x="0" y="189547"/>
                    <a:pt x="18288" y="166688"/>
                    <a:pt x="44006" y="160782"/>
                  </a:cubicBezTo>
                  <a:lnTo>
                    <a:pt x="156210" y="135255"/>
                  </a:lnTo>
                  <a:lnTo>
                    <a:pt x="236506" y="20669"/>
                  </a:lnTo>
                  <a:cubicBezTo>
                    <a:pt x="245555" y="7715"/>
                    <a:pt x="260414" y="0"/>
                    <a:pt x="276225" y="0"/>
                  </a:cubicBezTo>
                  <a:lnTo>
                    <a:pt x="534924" y="0"/>
                  </a:lnTo>
                  <a:cubicBezTo>
                    <a:pt x="554165" y="0"/>
                    <a:pt x="571595" y="11430"/>
                    <a:pt x="579406" y="29051"/>
                  </a:cubicBezTo>
                  <a:lnTo>
                    <a:pt x="625983" y="135255"/>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93" name="Freihandform: Form 92">
              <a:extLst>
                <a:ext uri="{FF2B5EF4-FFF2-40B4-BE49-F238E27FC236}">
                  <a16:creationId xmlns:a16="http://schemas.microsoft.com/office/drawing/2014/main" id="{BD73DF6B-4309-A957-C49F-4E0C86FB4B7E}"/>
                </a:ext>
              </a:extLst>
            </p:cNvPr>
            <p:cNvSpPr/>
            <p:nvPr/>
          </p:nvSpPr>
          <p:spPr>
            <a:xfrm>
              <a:off x="4423981" y="2787396"/>
              <a:ext cx="61626" cy="9525"/>
            </a:xfrm>
            <a:custGeom>
              <a:avLst/>
              <a:gdLst>
                <a:gd name="connsiteX0" fmla="*/ 61627 w 61626"/>
                <a:gd name="connsiteY0" fmla="*/ 0 h 9525"/>
                <a:gd name="connsiteX1" fmla="*/ 0 w 61626"/>
                <a:gd name="connsiteY1" fmla="*/ 0 h 9525"/>
              </a:gdLst>
              <a:ahLst/>
              <a:cxnLst>
                <a:cxn ang="0">
                  <a:pos x="connsiteX0" y="connsiteY0"/>
                </a:cxn>
                <a:cxn ang="0">
                  <a:pos x="connsiteX1" y="connsiteY1"/>
                </a:cxn>
              </a:cxnLst>
              <a:rect l="l" t="t" r="r" b="b"/>
              <a:pathLst>
                <a:path w="61626" h="9525">
                  <a:moveTo>
                    <a:pt x="61627" y="0"/>
                  </a:moveTo>
                  <a:lnTo>
                    <a:pt x="0" y="0"/>
                  </a:lnTo>
                </a:path>
              </a:pathLst>
            </a:custGeom>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94" name="Freihandform: Form 93">
              <a:extLst>
                <a:ext uri="{FF2B5EF4-FFF2-40B4-BE49-F238E27FC236}">
                  <a16:creationId xmlns:a16="http://schemas.microsoft.com/office/drawing/2014/main" id="{C0EBFA4E-FCF7-AC27-F448-4C75D5E94F8F}"/>
                </a:ext>
              </a:extLst>
            </p:cNvPr>
            <p:cNvSpPr/>
            <p:nvPr/>
          </p:nvSpPr>
          <p:spPr>
            <a:xfrm>
              <a:off x="4746021" y="2402205"/>
              <a:ext cx="256331" cy="385190"/>
            </a:xfrm>
            <a:custGeom>
              <a:avLst/>
              <a:gdLst>
                <a:gd name="connsiteX0" fmla="*/ 0 w 256331"/>
                <a:gd name="connsiteY0" fmla="*/ 385191 h 385190"/>
                <a:gd name="connsiteX1" fmla="*/ 61627 w 256331"/>
                <a:gd name="connsiteY1" fmla="*/ 385191 h 385190"/>
                <a:gd name="connsiteX2" fmla="*/ 217646 w 256331"/>
                <a:gd name="connsiteY2" fmla="*/ 0 h 385190"/>
              </a:gdLst>
              <a:ahLst/>
              <a:cxnLst>
                <a:cxn ang="0">
                  <a:pos x="connsiteX0" y="connsiteY0"/>
                </a:cxn>
                <a:cxn ang="0">
                  <a:pos x="connsiteX1" y="connsiteY1"/>
                </a:cxn>
                <a:cxn ang="0">
                  <a:pos x="connsiteX2" y="connsiteY2"/>
                </a:cxn>
              </a:cxnLst>
              <a:rect l="l" t="t" r="r" b="b"/>
              <a:pathLst>
                <a:path w="256331" h="385190">
                  <a:moveTo>
                    <a:pt x="0" y="385191"/>
                  </a:moveTo>
                  <a:lnTo>
                    <a:pt x="61627" y="385191"/>
                  </a:lnTo>
                  <a:cubicBezTo>
                    <a:pt x="238792" y="385191"/>
                    <a:pt x="305848" y="178213"/>
                    <a:pt x="217646" y="0"/>
                  </a:cubicBez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95" name="Freihandform: Form 94">
              <a:extLst>
                <a:ext uri="{FF2B5EF4-FFF2-40B4-BE49-F238E27FC236}">
                  <a16:creationId xmlns:a16="http://schemas.microsoft.com/office/drawing/2014/main" id="{9B498775-7DFC-D12E-67F8-304BE3471B3B}"/>
                </a:ext>
              </a:extLst>
            </p:cNvPr>
            <p:cNvSpPr/>
            <p:nvPr/>
          </p:nvSpPr>
          <p:spPr>
            <a:xfrm>
              <a:off x="4231195" y="2715101"/>
              <a:ext cx="145923" cy="145922"/>
            </a:xfrm>
            <a:custGeom>
              <a:avLst/>
              <a:gdLst>
                <a:gd name="connsiteX0" fmla="*/ 145923 w 145923"/>
                <a:gd name="connsiteY0" fmla="*/ 72961 h 145922"/>
                <a:gd name="connsiteX1" fmla="*/ 72962 w 145923"/>
                <a:gd name="connsiteY1" fmla="*/ 145923 h 145922"/>
                <a:gd name="connsiteX2" fmla="*/ 0 w 145923"/>
                <a:gd name="connsiteY2" fmla="*/ 72961 h 145922"/>
                <a:gd name="connsiteX3" fmla="*/ 72962 w 145923"/>
                <a:gd name="connsiteY3" fmla="*/ 0 h 145922"/>
                <a:gd name="connsiteX4" fmla="*/ 145923 w 145923"/>
                <a:gd name="connsiteY4" fmla="*/ 72961 h 14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23" h="145922">
                  <a:moveTo>
                    <a:pt x="145923" y="72961"/>
                  </a:moveTo>
                  <a:cubicBezTo>
                    <a:pt x="145923" y="113257"/>
                    <a:pt x="113257" y="145923"/>
                    <a:pt x="72962" y="145923"/>
                  </a:cubicBezTo>
                  <a:cubicBezTo>
                    <a:pt x="32666" y="145923"/>
                    <a:pt x="0" y="113257"/>
                    <a:pt x="0" y="72961"/>
                  </a:cubicBezTo>
                  <a:cubicBezTo>
                    <a:pt x="0" y="32666"/>
                    <a:pt x="32666" y="0"/>
                    <a:pt x="72962" y="0"/>
                  </a:cubicBezTo>
                  <a:cubicBezTo>
                    <a:pt x="113257" y="0"/>
                    <a:pt x="145923" y="32666"/>
                    <a:pt x="145923" y="72961"/>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96" name="Freihandform: Form 95">
              <a:extLst>
                <a:ext uri="{FF2B5EF4-FFF2-40B4-BE49-F238E27FC236}">
                  <a16:creationId xmlns:a16="http://schemas.microsoft.com/office/drawing/2014/main" id="{4E721AA2-A4D9-EEF2-FD3B-66290F4913E5}"/>
                </a:ext>
              </a:extLst>
            </p:cNvPr>
            <p:cNvSpPr/>
            <p:nvPr/>
          </p:nvSpPr>
          <p:spPr>
            <a:xfrm>
              <a:off x="4540091" y="2715101"/>
              <a:ext cx="145922" cy="145922"/>
            </a:xfrm>
            <a:custGeom>
              <a:avLst/>
              <a:gdLst>
                <a:gd name="connsiteX0" fmla="*/ 145923 w 145922"/>
                <a:gd name="connsiteY0" fmla="*/ 72961 h 145922"/>
                <a:gd name="connsiteX1" fmla="*/ 72961 w 145922"/>
                <a:gd name="connsiteY1" fmla="*/ 145923 h 145922"/>
                <a:gd name="connsiteX2" fmla="*/ 0 w 145922"/>
                <a:gd name="connsiteY2" fmla="*/ 72961 h 145922"/>
                <a:gd name="connsiteX3" fmla="*/ 72961 w 145922"/>
                <a:gd name="connsiteY3" fmla="*/ 0 h 145922"/>
                <a:gd name="connsiteX4" fmla="*/ 145923 w 145922"/>
                <a:gd name="connsiteY4" fmla="*/ 72961 h 14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22" h="145922">
                  <a:moveTo>
                    <a:pt x="145923" y="72961"/>
                  </a:moveTo>
                  <a:cubicBezTo>
                    <a:pt x="145923" y="113257"/>
                    <a:pt x="113257" y="145923"/>
                    <a:pt x="72961" y="145923"/>
                  </a:cubicBezTo>
                  <a:cubicBezTo>
                    <a:pt x="32666" y="145923"/>
                    <a:pt x="0" y="113257"/>
                    <a:pt x="0" y="72961"/>
                  </a:cubicBezTo>
                  <a:cubicBezTo>
                    <a:pt x="0" y="32666"/>
                    <a:pt x="32666" y="0"/>
                    <a:pt x="72961" y="0"/>
                  </a:cubicBezTo>
                  <a:cubicBezTo>
                    <a:pt x="113257" y="0"/>
                    <a:pt x="145923" y="32666"/>
                    <a:pt x="145923" y="72961"/>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nvGrpSpPr>
            <p:cNvPr id="97" name="Grafik 84">
              <a:extLst>
                <a:ext uri="{FF2B5EF4-FFF2-40B4-BE49-F238E27FC236}">
                  <a16:creationId xmlns:a16="http://schemas.microsoft.com/office/drawing/2014/main" id="{5684E234-6441-025D-11EE-5B7E2AC74707}"/>
                </a:ext>
              </a:extLst>
            </p:cNvPr>
            <p:cNvGrpSpPr/>
            <p:nvPr/>
          </p:nvGrpSpPr>
          <p:grpSpPr>
            <a:xfrm>
              <a:off x="4792694" y="2217039"/>
              <a:ext cx="203058" cy="206504"/>
              <a:chOff x="4792694" y="2217039"/>
              <a:chExt cx="203058" cy="206504"/>
            </a:xfrm>
            <a:noFill/>
          </p:grpSpPr>
          <p:grpSp>
            <p:nvGrpSpPr>
              <p:cNvPr id="100" name="Grafik 84">
                <a:extLst>
                  <a:ext uri="{FF2B5EF4-FFF2-40B4-BE49-F238E27FC236}">
                    <a16:creationId xmlns:a16="http://schemas.microsoft.com/office/drawing/2014/main" id="{F2B7AFD1-A9BA-3491-A6EF-5E13A5CF44AC}"/>
                  </a:ext>
                </a:extLst>
              </p:cNvPr>
              <p:cNvGrpSpPr/>
              <p:nvPr/>
            </p:nvGrpSpPr>
            <p:grpSpPr>
              <a:xfrm>
                <a:off x="4792694" y="2217039"/>
                <a:ext cx="203058" cy="206504"/>
                <a:chOff x="4792694" y="2217039"/>
                <a:chExt cx="203058" cy="206504"/>
              </a:xfrm>
              <a:noFill/>
            </p:grpSpPr>
            <p:sp>
              <p:nvSpPr>
                <p:cNvPr id="105" name="Freihandform: Form 104">
                  <a:extLst>
                    <a:ext uri="{FF2B5EF4-FFF2-40B4-BE49-F238E27FC236}">
                      <a16:creationId xmlns:a16="http://schemas.microsoft.com/office/drawing/2014/main" id="{70C9B6EC-7225-E286-E44C-5AFE56D1F135}"/>
                    </a:ext>
                  </a:extLst>
                </p:cNvPr>
                <p:cNvSpPr/>
                <p:nvPr/>
              </p:nvSpPr>
              <p:spPr>
                <a:xfrm>
                  <a:off x="4805933" y="2234279"/>
                  <a:ext cx="189818" cy="189264"/>
                </a:xfrm>
                <a:custGeom>
                  <a:avLst/>
                  <a:gdLst>
                    <a:gd name="connsiteX0" fmla="*/ 0 w 189818"/>
                    <a:gd name="connsiteY0" fmla="*/ 147257 h 189264"/>
                    <a:gd name="connsiteX1" fmla="*/ 159353 w 189818"/>
                    <a:gd name="connsiteY1" fmla="*/ 159353 h 189264"/>
                    <a:gd name="connsiteX2" fmla="*/ 147256 w 189818"/>
                    <a:gd name="connsiteY2" fmla="*/ 0 h 189264"/>
                    <a:gd name="connsiteX3" fmla="*/ 95 w 189818"/>
                    <a:gd name="connsiteY3" fmla="*/ 147161 h 189264"/>
                  </a:gdLst>
                  <a:ahLst/>
                  <a:cxnLst>
                    <a:cxn ang="0">
                      <a:pos x="connsiteX0" y="connsiteY0"/>
                    </a:cxn>
                    <a:cxn ang="0">
                      <a:pos x="connsiteX1" y="connsiteY1"/>
                    </a:cxn>
                    <a:cxn ang="0">
                      <a:pos x="connsiteX2" y="connsiteY2"/>
                    </a:cxn>
                    <a:cxn ang="0">
                      <a:pos x="connsiteX3" y="connsiteY3"/>
                    </a:cxn>
                  </a:cxnLst>
                  <a:rect l="l" t="t" r="r" b="b"/>
                  <a:pathLst>
                    <a:path w="189818" h="189264">
                      <a:moveTo>
                        <a:pt x="0" y="147257"/>
                      </a:moveTo>
                      <a:cubicBezTo>
                        <a:pt x="47339" y="194596"/>
                        <a:pt x="112204" y="206407"/>
                        <a:pt x="159353" y="159353"/>
                      </a:cubicBezTo>
                      <a:cubicBezTo>
                        <a:pt x="207740" y="110966"/>
                        <a:pt x="194596" y="47339"/>
                        <a:pt x="147256" y="0"/>
                      </a:cubicBezTo>
                      <a:lnTo>
                        <a:pt x="95" y="147161"/>
                      </a:lnTo>
                      <a:close/>
                    </a:path>
                  </a:pathLst>
                </a:custGeom>
                <a:noFill/>
                <a:ln w="9525" cap="flat">
                  <a:solidFill>
                    <a:srgbClr val="1D1D1B"/>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06" name="Freihandform: Form 105">
                  <a:extLst>
                    <a:ext uri="{FF2B5EF4-FFF2-40B4-BE49-F238E27FC236}">
                      <a16:creationId xmlns:a16="http://schemas.microsoft.com/office/drawing/2014/main" id="{853B4B32-ECBE-67C4-3CFD-F9E7B1FDB979}"/>
                    </a:ext>
                  </a:extLst>
                </p:cNvPr>
                <p:cNvSpPr/>
                <p:nvPr/>
              </p:nvSpPr>
              <p:spPr>
                <a:xfrm>
                  <a:off x="4792694" y="2287905"/>
                  <a:ext cx="53435" cy="53435"/>
                </a:xfrm>
                <a:custGeom>
                  <a:avLst/>
                  <a:gdLst>
                    <a:gd name="connsiteX0" fmla="*/ 53435 w 53435"/>
                    <a:gd name="connsiteY0" fmla="*/ 53435 h 53435"/>
                    <a:gd name="connsiteX1" fmla="*/ 0 w 53435"/>
                    <a:gd name="connsiteY1" fmla="*/ 0 h 53435"/>
                  </a:gdLst>
                  <a:ahLst/>
                  <a:cxnLst>
                    <a:cxn ang="0">
                      <a:pos x="connsiteX0" y="connsiteY0"/>
                    </a:cxn>
                    <a:cxn ang="0">
                      <a:pos x="connsiteX1" y="connsiteY1"/>
                    </a:cxn>
                  </a:cxnLst>
                  <a:rect l="l" t="t" r="r" b="b"/>
                  <a:pathLst>
                    <a:path w="53435" h="53435">
                      <a:moveTo>
                        <a:pt x="53435" y="53435"/>
                      </a:moveTo>
                      <a:lnTo>
                        <a:pt x="0" y="0"/>
                      </a:lnTo>
                    </a:path>
                  </a:pathLst>
                </a:custGeom>
                <a:ln w="9525" cap="flat">
                  <a:solidFill>
                    <a:srgbClr val="1D1D1B"/>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07" name="Freihandform: Form 106">
                  <a:extLst>
                    <a:ext uri="{FF2B5EF4-FFF2-40B4-BE49-F238E27FC236}">
                      <a16:creationId xmlns:a16="http://schemas.microsoft.com/office/drawing/2014/main" id="{4DE4EC04-2F2B-4385-63A3-DEA7FD00B411}"/>
                    </a:ext>
                  </a:extLst>
                </p:cNvPr>
                <p:cNvSpPr/>
                <p:nvPr/>
              </p:nvSpPr>
              <p:spPr>
                <a:xfrm>
                  <a:off x="4863655" y="2217039"/>
                  <a:ext cx="53339" cy="53435"/>
                </a:xfrm>
                <a:custGeom>
                  <a:avLst/>
                  <a:gdLst>
                    <a:gd name="connsiteX0" fmla="*/ 53340 w 53339"/>
                    <a:gd name="connsiteY0" fmla="*/ 53435 h 53435"/>
                    <a:gd name="connsiteX1" fmla="*/ 0 w 53339"/>
                    <a:gd name="connsiteY1" fmla="*/ 0 h 53435"/>
                  </a:gdLst>
                  <a:ahLst/>
                  <a:cxnLst>
                    <a:cxn ang="0">
                      <a:pos x="connsiteX0" y="connsiteY0"/>
                    </a:cxn>
                    <a:cxn ang="0">
                      <a:pos x="connsiteX1" y="connsiteY1"/>
                    </a:cxn>
                  </a:cxnLst>
                  <a:rect l="l" t="t" r="r" b="b"/>
                  <a:pathLst>
                    <a:path w="53339" h="53435">
                      <a:moveTo>
                        <a:pt x="53340" y="53435"/>
                      </a:moveTo>
                      <a:lnTo>
                        <a:pt x="0" y="0"/>
                      </a:lnTo>
                    </a:path>
                  </a:pathLst>
                </a:custGeom>
                <a:ln w="9525" cap="flat">
                  <a:solidFill>
                    <a:srgbClr val="1D1D1B"/>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101" name="Grafik 84">
                <a:extLst>
                  <a:ext uri="{FF2B5EF4-FFF2-40B4-BE49-F238E27FC236}">
                    <a16:creationId xmlns:a16="http://schemas.microsoft.com/office/drawing/2014/main" id="{0F79EDBD-E75F-0D91-99F7-77099A366BA8}"/>
                  </a:ext>
                </a:extLst>
              </p:cNvPr>
              <p:cNvGrpSpPr/>
              <p:nvPr/>
            </p:nvGrpSpPr>
            <p:grpSpPr>
              <a:xfrm>
                <a:off x="4792694" y="2217039"/>
                <a:ext cx="203058" cy="206504"/>
                <a:chOff x="4792694" y="2217039"/>
                <a:chExt cx="203058" cy="206504"/>
              </a:xfrm>
              <a:noFill/>
            </p:grpSpPr>
            <p:sp>
              <p:nvSpPr>
                <p:cNvPr id="102" name="Freihandform: Form 101">
                  <a:extLst>
                    <a:ext uri="{FF2B5EF4-FFF2-40B4-BE49-F238E27FC236}">
                      <a16:creationId xmlns:a16="http://schemas.microsoft.com/office/drawing/2014/main" id="{18F2BB12-73CA-48FA-10E9-D50F88F8E93C}"/>
                    </a:ext>
                  </a:extLst>
                </p:cNvPr>
                <p:cNvSpPr/>
                <p:nvPr/>
              </p:nvSpPr>
              <p:spPr>
                <a:xfrm>
                  <a:off x="4805933" y="2234279"/>
                  <a:ext cx="189818" cy="189264"/>
                </a:xfrm>
                <a:custGeom>
                  <a:avLst/>
                  <a:gdLst>
                    <a:gd name="connsiteX0" fmla="*/ 0 w 189818"/>
                    <a:gd name="connsiteY0" fmla="*/ 147257 h 189264"/>
                    <a:gd name="connsiteX1" fmla="*/ 159353 w 189818"/>
                    <a:gd name="connsiteY1" fmla="*/ 159353 h 189264"/>
                    <a:gd name="connsiteX2" fmla="*/ 147256 w 189818"/>
                    <a:gd name="connsiteY2" fmla="*/ 0 h 189264"/>
                    <a:gd name="connsiteX3" fmla="*/ 95 w 189818"/>
                    <a:gd name="connsiteY3" fmla="*/ 147161 h 189264"/>
                  </a:gdLst>
                  <a:ahLst/>
                  <a:cxnLst>
                    <a:cxn ang="0">
                      <a:pos x="connsiteX0" y="connsiteY0"/>
                    </a:cxn>
                    <a:cxn ang="0">
                      <a:pos x="connsiteX1" y="connsiteY1"/>
                    </a:cxn>
                    <a:cxn ang="0">
                      <a:pos x="connsiteX2" y="connsiteY2"/>
                    </a:cxn>
                    <a:cxn ang="0">
                      <a:pos x="connsiteX3" y="connsiteY3"/>
                    </a:cxn>
                  </a:cxnLst>
                  <a:rect l="l" t="t" r="r" b="b"/>
                  <a:pathLst>
                    <a:path w="189818" h="189264">
                      <a:moveTo>
                        <a:pt x="0" y="147257"/>
                      </a:moveTo>
                      <a:cubicBezTo>
                        <a:pt x="47339" y="194596"/>
                        <a:pt x="112204" y="206407"/>
                        <a:pt x="159353" y="159353"/>
                      </a:cubicBezTo>
                      <a:cubicBezTo>
                        <a:pt x="207740" y="110966"/>
                        <a:pt x="194596" y="47339"/>
                        <a:pt x="147256" y="0"/>
                      </a:cubicBezTo>
                      <a:lnTo>
                        <a:pt x="95" y="147161"/>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03" name="Freihandform: Form 102">
                  <a:extLst>
                    <a:ext uri="{FF2B5EF4-FFF2-40B4-BE49-F238E27FC236}">
                      <a16:creationId xmlns:a16="http://schemas.microsoft.com/office/drawing/2014/main" id="{A51016C0-DF7B-EEBB-8632-513F33EE22A7}"/>
                    </a:ext>
                  </a:extLst>
                </p:cNvPr>
                <p:cNvSpPr/>
                <p:nvPr/>
              </p:nvSpPr>
              <p:spPr>
                <a:xfrm>
                  <a:off x="4792694" y="2287905"/>
                  <a:ext cx="53435" cy="53435"/>
                </a:xfrm>
                <a:custGeom>
                  <a:avLst/>
                  <a:gdLst>
                    <a:gd name="connsiteX0" fmla="*/ 53435 w 53435"/>
                    <a:gd name="connsiteY0" fmla="*/ 53435 h 53435"/>
                    <a:gd name="connsiteX1" fmla="*/ 0 w 53435"/>
                    <a:gd name="connsiteY1" fmla="*/ 0 h 53435"/>
                  </a:gdLst>
                  <a:ahLst/>
                  <a:cxnLst>
                    <a:cxn ang="0">
                      <a:pos x="connsiteX0" y="connsiteY0"/>
                    </a:cxn>
                    <a:cxn ang="0">
                      <a:pos x="connsiteX1" y="connsiteY1"/>
                    </a:cxn>
                  </a:cxnLst>
                  <a:rect l="l" t="t" r="r" b="b"/>
                  <a:pathLst>
                    <a:path w="53435" h="53435">
                      <a:moveTo>
                        <a:pt x="53435" y="53435"/>
                      </a:moveTo>
                      <a:lnTo>
                        <a:pt x="0" y="0"/>
                      </a:lnTo>
                    </a:path>
                  </a:pathLst>
                </a:custGeom>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104" name="Freihandform: Form 103">
                  <a:extLst>
                    <a:ext uri="{FF2B5EF4-FFF2-40B4-BE49-F238E27FC236}">
                      <a16:creationId xmlns:a16="http://schemas.microsoft.com/office/drawing/2014/main" id="{068B3BDD-11AD-9797-654D-6352C9838155}"/>
                    </a:ext>
                  </a:extLst>
                </p:cNvPr>
                <p:cNvSpPr/>
                <p:nvPr/>
              </p:nvSpPr>
              <p:spPr>
                <a:xfrm>
                  <a:off x="4863655" y="2217039"/>
                  <a:ext cx="53339" cy="53435"/>
                </a:xfrm>
                <a:custGeom>
                  <a:avLst/>
                  <a:gdLst>
                    <a:gd name="connsiteX0" fmla="*/ 53340 w 53339"/>
                    <a:gd name="connsiteY0" fmla="*/ 53435 h 53435"/>
                    <a:gd name="connsiteX1" fmla="*/ 0 w 53339"/>
                    <a:gd name="connsiteY1" fmla="*/ 0 h 53435"/>
                  </a:gdLst>
                  <a:ahLst/>
                  <a:cxnLst>
                    <a:cxn ang="0">
                      <a:pos x="connsiteX0" y="connsiteY0"/>
                    </a:cxn>
                    <a:cxn ang="0">
                      <a:pos x="connsiteX1" y="connsiteY1"/>
                    </a:cxn>
                  </a:cxnLst>
                  <a:rect l="l" t="t" r="r" b="b"/>
                  <a:pathLst>
                    <a:path w="53339" h="53435">
                      <a:moveTo>
                        <a:pt x="53340" y="53435"/>
                      </a:moveTo>
                      <a:lnTo>
                        <a:pt x="0" y="0"/>
                      </a:lnTo>
                    </a:path>
                  </a:pathLst>
                </a:custGeom>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sp>
          <p:nvSpPr>
            <p:cNvPr id="98" name="Freihandform: Form 97">
              <a:extLst>
                <a:ext uri="{FF2B5EF4-FFF2-40B4-BE49-F238E27FC236}">
                  <a16:creationId xmlns:a16="http://schemas.microsoft.com/office/drawing/2014/main" id="{E25EF246-0510-A0A7-8E0C-69801DCAABE4}"/>
                </a:ext>
              </a:extLst>
            </p:cNvPr>
            <p:cNvSpPr/>
            <p:nvPr/>
          </p:nvSpPr>
          <p:spPr>
            <a:xfrm>
              <a:off x="4312919" y="2500693"/>
              <a:ext cx="183261" cy="94011"/>
            </a:xfrm>
            <a:custGeom>
              <a:avLst/>
              <a:gdLst>
                <a:gd name="connsiteX0" fmla="*/ 183261 w 183261"/>
                <a:gd name="connsiteY0" fmla="*/ 94012 h 94011"/>
                <a:gd name="connsiteX1" fmla="*/ 0 w 183261"/>
                <a:gd name="connsiteY1" fmla="*/ 94012 h 94011"/>
                <a:gd name="connsiteX2" fmla="*/ 64199 w 183261"/>
                <a:gd name="connsiteY2" fmla="*/ 0 h 94011"/>
                <a:gd name="connsiteX3" fmla="*/ 183261 w 183261"/>
                <a:gd name="connsiteY3" fmla="*/ 0 h 94011"/>
                <a:gd name="connsiteX4" fmla="*/ 183261 w 183261"/>
                <a:gd name="connsiteY4" fmla="*/ 94012 h 9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61" h="94011">
                  <a:moveTo>
                    <a:pt x="183261" y="94012"/>
                  </a:moveTo>
                  <a:lnTo>
                    <a:pt x="0" y="94012"/>
                  </a:lnTo>
                  <a:lnTo>
                    <a:pt x="64199" y="0"/>
                  </a:lnTo>
                  <a:lnTo>
                    <a:pt x="183261" y="0"/>
                  </a:lnTo>
                  <a:lnTo>
                    <a:pt x="183261" y="94012"/>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99" name="Freihandform: Form 98">
              <a:extLst>
                <a:ext uri="{FF2B5EF4-FFF2-40B4-BE49-F238E27FC236}">
                  <a16:creationId xmlns:a16="http://schemas.microsoft.com/office/drawing/2014/main" id="{EAFE0596-EF2D-E4B0-7C4D-9281071D063E}"/>
                </a:ext>
              </a:extLst>
            </p:cNvPr>
            <p:cNvSpPr/>
            <p:nvPr/>
          </p:nvSpPr>
          <p:spPr>
            <a:xfrm>
              <a:off x="4548282" y="2500693"/>
              <a:ext cx="128492" cy="94011"/>
            </a:xfrm>
            <a:custGeom>
              <a:avLst/>
              <a:gdLst>
                <a:gd name="connsiteX0" fmla="*/ 0 w 128492"/>
                <a:gd name="connsiteY0" fmla="*/ 94012 h 94011"/>
                <a:gd name="connsiteX1" fmla="*/ 128492 w 128492"/>
                <a:gd name="connsiteY1" fmla="*/ 94012 h 94011"/>
                <a:gd name="connsiteX2" fmla="*/ 86582 w 128492"/>
                <a:gd name="connsiteY2" fmla="*/ 0 h 94011"/>
                <a:gd name="connsiteX3" fmla="*/ 0 w 128492"/>
                <a:gd name="connsiteY3" fmla="*/ 0 h 94011"/>
                <a:gd name="connsiteX4" fmla="*/ 0 w 128492"/>
                <a:gd name="connsiteY4" fmla="*/ 94012 h 9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92" h="94011">
                  <a:moveTo>
                    <a:pt x="0" y="94012"/>
                  </a:moveTo>
                  <a:lnTo>
                    <a:pt x="128492" y="94012"/>
                  </a:lnTo>
                  <a:lnTo>
                    <a:pt x="86582" y="0"/>
                  </a:lnTo>
                  <a:lnTo>
                    <a:pt x="0" y="0"/>
                  </a:lnTo>
                  <a:lnTo>
                    <a:pt x="0" y="94012"/>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spTree>
    <p:extLst>
      <p:ext uri="{BB962C8B-B14F-4D97-AF65-F5344CB8AC3E}">
        <p14:creationId xmlns:p14="http://schemas.microsoft.com/office/powerpoint/2010/main" val="414255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E38B5-B691-63D4-2977-647F526BCE1E}"/>
              </a:ext>
            </a:extLst>
          </p:cNvPr>
          <p:cNvSpPr>
            <a:spLocks noGrp="1"/>
          </p:cNvSpPr>
          <p:nvPr>
            <p:ph type="title"/>
          </p:nvPr>
        </p:nvSpPr>
        <p:spPr>
          <a:xfrm>
            <a:off x="244495" y="400248"/>
            <a:ext cx="7777164" cy="719138"/>
          </a:xfrm>
        </p:spPr>
        <p:txBody>
          <a:bodyPr/>
          <a:lstStyle/>
          <a:p>
            <a:r>
              <a:rPr lang="de-DE" dirty="0"/>
              <a:t>11-Punkte-Programm</a:t>
            </a:r>
            <a:br>
              <a:rPr lang="de-DE" dirty="0"/>
            </a:br>
            <a:r>
              <a:rPr lang="de-DE" sz="1600" dirty="0"/>
              <a:t>für ein modernes, innovatives und gerechtes Industrieland</a:t>
            </a:r>
            <a:endParaRPr lang="de-DE" dirty="0"/>
          </a:p>
        </p:txBody>
      </p:sp>
      <p:grpSp>
        <p:nvGrpSpPr>
          <p:cNvPr id="41" name="Gruppieren 40">
            <a:extLst>
              <a:ext uri="{FF2B5EF4-FFF2-40B4-BE49-F238E27FC236}">
                <a16:creationId xmlns:a16="http://schemas.microsoft.com/office/drawing/2014/main" id="{04672237-D7F8-AF02-9087-DADB7DEC699C}"/>
              </a:ext>
            </a:extLst>
          </p:cNvPr>
          <p:cNvGrpSpPr/>
          <p:nvPr/>
        </p:nvGrpSpPr>
        <p:grpSpPr>
          <a:xfrm>
            <a:off x="250824" y="1131889"/>
            <a:ext cx="8642351" cy="3600450"/>
            <a:chOff x="250824" y="1131889"/>
            <a:chExt cx="8642351" cy="3600450"/>
          </a:xfrm>
          <a:gradFill>
            <a:gsLst>
              <a:gs pos="51400">
                <a:schemeClr val="accent5"/>
              </a:gs>
              <a:gs pos="0">
                <a:schemeClr val="accent1"/>
              </a:gs>
              <a:gs pos="100000">
                <a:schemeClr val="accent2"/>
              </a:gs>
            </a:gsLst>
            <a:lin ang="1200000" scaled="0"/>
          </a:gradFill>
        </p:grpSpPr>
        <p:sp>
          <p:nvSpPr>
            <p:cNvPr id="11" name="Rechteck 10">
              <a:extLst>
                <a:ext uri="{FF2B5EF4-FFF2-40B4-BE49-F238E27FC236}">
                  <a16:creationId xmlns:a16="http://schemas.microsoft.com/office/drawing/2014/main" id="{1D0EDE12-B4B2-5FD4-DA37-A341544B0F69}"/>
                </a:ext>
              </a:extLst>
            </p:cNvPr>
            <p:cNvSpPr/>
            <p:nvPr/>
          </p:nvSpPr>
          <p:spPr>
            <a:xfrm>
              <a:off x="1713600" y="295033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bIns="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10. Weniger Bürokratie – gern! Schnellere Planungs- und Genehmigungsverfahren – natürlich! Aber Finger weg von Arbeitszeiten und Lieferkettengesetz.</a:t>
              </a:r>
            </a:p>
          </p:txBody>
        </p:sp>
        <p:sp>
          <p:nvSpPr>
            <p:cNvPr id="9" name="Rechteck 8">
              <a:extLst>
                <a:ext uri="{FF2B5EF4-FFF2-40B4-BE49-F238E27FC236}">
                  <a16:creationId xmlns:a16="http://schemas.microsoft.com/office/drawing/2014/main" id="{78254238-A38A-9C8C-E88E-70A8EF11C15C}"/>
                </a:ext>
              </a:extLst>
            </p:cNvPr>
            <p:cNvSpPr/>
            <p:nvPr/>
          </p:nvSpPr>
          <p:spPr>
            <a:xfrm>
              <a:off x="3142799" y="113188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bIns="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8. Wer Fachkräfte gewinnen will, muss gute Arbeitsbedingungen bieten. Unsere Antworten: Tarifverträge, Aus- und Weiterbildung, Gleichstellung von Frauen und Menschen mit Migrationsgeschichte.</a:t>
              </a:r>
            </a:p>
          </p:txBody>
        </p:sp>
        <p:sp>
          <p:nvSpPr>
            <p:cNvPr id="10" name="Rechteck 9">
              <a:extLst>
                <a:ext uri="{FF2B5EF4-FFF2-40B4-BE49-F238E27FC236}">
                  <a16:creationId xmlns:a16="http://schemas.microsoft.com/office/drawing/2014/main" id="{0D87FD15-08B3-3422-472D-D1675FE77820}"/>
                </a:ext>
              </a:extLst>
            </p:cNvPr>
            <p:cNvSpPr/>
            <p:nvPr/>
          </p:nvSpPr>
          <p:spPr>
            <a:xfrm>
              <a:off x="6034775" y="113188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bIns="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9. Wir wollen nicht, dass Menschen der Arbeit hinterherziehen müssen. Wir kämpfen für eine Zukunft für alle Regionen in Deutschland.</a:t>
              </a:r>
            </a:p>
          </p:txBody>
        </p:sp>
        <p:sp>
          <p:nvSpPr>
            <p:cNvPr id="12" name="Rechteck 11">
              <a:extLst>
                <a:ext uri="{FF2B5EF4-FFF2-40B4-BE49-F238E27FC236}">
                  <a16:creationId xmlns:a16="http://schemas.microsoft.com/office/drawing/2014/main" id="{2773EB88-74F1-3A3D-C523-AC9D98FF733F}"/>
                </a:ext>
              </a:extLst>
            </p:cNvPr>
            <p:cNvSpPr/>
            <p:nvPr/>
          </p:nvSpPr>
          <p:spPr>
            <a:xfrm>
              <a:off x="4605575" y="295033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bIns="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11. Die IG Metall wird weder die Abschaffung der abschlagsfreien Rente nach 45 Versicherungsjahren noch ein Moratorium für neue Sozialleistungen akzeptieren. Der Sozialstaat ist Stabilitätsanker und Brückenbauer – kein lästiger Kostenfaktor.</a:t>
              </a:r>
            </a:p>
          </p:txBody>
        </p:sp>
        <p:sp>
          <p:nvSpPr>
            <p:cNvPr id="8" name="Rechteck 7">
              <a:extLst>
                <a:ext uri="{FF2B5EF4-FFF2-40B4-BE49-F238E27FC236}">
                  <a16:creationId xmlns:a16="http://schemas.microsoft.com/office/drawing/2014/main" id="{6030C020-4753-5C42-06CB-DE06C4729BEE}"/>
                </a:ext>
              </a:extLst>
            </p:cNvPr>
            <p:cNvSpPr/>
            <p:nvPr/>
          </p:nvSpPr>
          <p:spPr>
            <a:xfrm>
              <a:off x="250824" y="1131889"/>
              <a:ext cx="2858400" cy="178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612000" rIns="72000" bIns="0"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Calibri"/>
                  <a:ea typeface="+mn-ea"/>
                  <a:cs typeface="+mn-cs"/>
                </a:rPr>
                <a:t>7. Wir müssen den Ausbau der erneuerbaren Energien beschleunigen, die Produktion von Wasserstoff konsequent vorantreiben und energieintensive Betriebe im Übergang stärker entlasten – durch einen gedeckelten Industriestrompreis.</a:t>
              </a:r>
            </a:p>
          </p:txBody>
        </p:sp>
      </p:grpSp>
      <p:grpSp>
        <p:nvGrpSpPr>
          <p:cNvPr id="30" name="Gruppieren 29">
            <a:extLst>
              <a:ext uri="{FF2B5EF4-FFF2-40B4-BE49-F238E27FC236}">
                <a16:creationId xmlns:a16="http://schemas.microsoft.com/office/drawing/2014/main" id="{A2EFA51A-DB7A-1743-F356-F65787C2332F}"/>
              </a:ext>
            </a:extLst>
          </p:cNvPr>
          <p:cNvGrpSpPr>
            <a:grpSpLocks noChangeAspect="1"/>
          </p:cNvGrpSpPr>
          <p:nvPr/>
        </p:nvGrpSpPr>
        <p:grpSpPr>
          <a:xfrm>
            <a:off x="4723037" y="3020087"/>
            <a:ext cx="712209" cy="504000"/>
            <a:chOff x="4167378" y="2321432"/>
            <a:chExt cx="813624" cy="575767"/>
          </a:xfrm>
        </p:grpSpPr>
        <p:sp>
          <p:nvSpPr>
            <p:cNvPr id="31" name="Freihandform: Form 30">
              <a:extLst>
                <a:ext uri="{FF2B5EF4-FFF2-40B4-BE49-F238E27FC236}">
                  <a16:creationId xmlns:a16="http://schemas.microsoft.com/office/drawing/2014/main" id="{7343C26F-FE68-FE41-B3C0-819BF9257233}"/>
                </a:ext>
              </a:extLst>
            </p:cNvPr>
            <p:cNvSpPr/>
            <p:nvPr/>
          </p:nvSpPr>
          <p:spPr>
            <a:xfrm>
              <a:off x="4524660" y="2504312"/>
              <a:ext cx="272874" cy="392887"/>
            </a:xfrm>
            <a:custGeom>
              <a:avLst/>
              <a:gdLst>
                <a:gd name="connsiteX0" fmla="*/ 53531 w 272874"/>
                <a:gd name="connsiteY0" fmla="*/ 0 h 392887"/>
                <a:gd name="connsiteX1" fmla="*/ 260699 w 272874"/>
                <a:gd name="connsiteY1" fmla="*/ 190786 h 392887"/>
                <a:gd name="connsiteX2" fmla="*/ 261747 w 272874"/>
                <a:gd name="connsiteY2" fmla="*/ 245364 h 392887"/>
                <a:gd name="connsiteX3" fmla="*/ 261747 w 272874"/>
                <a:gd name="connsiteY3" fmla="*/ 245364 h 392887"/>
                <a:gd name="connsiteX4" fmla="*/ 209741 w 272874"/>
                <a:gd name="connsiteY4" fmla="*/ 246602 h 392887"/>
                <a:gd name="connsiteX5" fmla="*/ 104204 w 272874"/>
                <a:gd name="connsiteY5" fmla="*/ 151352 h 392887"/>
                <a:gd name="connsiteX6" fmla="*/ 104204 w 272874"/>
                <a:gd name="connsiteY6" fmla="*/ 151352 h 392887"/>
                <a:gd name="connsiteX7" fmla="*/ 194786 w 272874"/>
                <a:gd name="connsiteY7" fmla="*/ 233363 h 392887"/>
                <a:gd name="connsiteX8" fmla="*/ 195453 w 272874"/>
                <a:gd name="connsiteY8" fmla="*/ 288798 h 392887"/>
                <a:gd name="connsiteX9" fmla="*/ 192405 w 272874"/>
                <a:gd name="connsiteY9" fmla="*/ 291751 h 392887"/>
                <a:gd name="connsiteX10" fmla="*/ 140875 w 272874"/>
                <a:gd name="connsiteY10" fmla="*/ 292227 h 392887"/>
                <a:gd name="connsiteX11" fmla="*/ 45244 w 272874"/>
                <a:gd name="connsiteY11" fmla="*/ 204978 h 392887"/>
                <a:gd name="connsiteX12" fmla="*/ 45244 w 272874"/>
                <a:gd name="connsiteY12" fmla="*/ 204978 h 392887"/>
                <a:gd name="connsiteX13" fmla="*/ 128016 w 272874"/>
                <a:gd name="connsiteY13" fmla="*/ 280511 h 392887"/>
                <a:gd name="connsiteX14" fmla="*/ 127159 w 272874"/>
                <a:gd name="connsiteY14" fmla="*/ 337280 h 392887"/>
                <a:gd name="connsiteX15" fmla="*/ 126016 w 272874"/>
                <a:gd name="connsiteY15" fmla="*/ 338519 h 392887"/>
                <a:gd name="connsiteX16" fmla="*/ 73914 w 272874"/>
                <a:gd name="connsiteY16" fmla="*/ 341948 h 392887"/>
                <a:gd name="connsiteX17" fmla="*/ 36100 w 272874"/>
                <a:gd name="connsiteY17" fmla="*/ 307086 h 392887"/>
                <a:gd name="connsiteX18" fmla="*/ 63056 w 272874"/>
                <a:gd name="connsiteY18" fmla="*/ 331661 h 392887"/>
                <a:gd name="connsiteX19" fmla="*/ 65246 w 272874"/>
                <a:gd name="connsiteY19" fmla="*/ 381000 h 392887"/>
                <a:gd name="connsiteX20" fmla="*/ 65246 w 272874"/>
                <a:gd name="connsiteY20" fmla="*/ 381000 h 392887"/>
                <a:gd name="connsiteX21" fmla="*/ 14669 w 272874"/>
                <a:gd name="connsiteY21" fmla="*/ 383477 h 392887"/>
                <a:gd name="connsiteX22" fmla="*/ 0 w 272874"/>
                <a:gd name="connsiteY22" fmla="*/ 371475 h 39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2874" h="392887">
                  <a:moveTo>
                    <a:pt x="53531" y="0"/>
                  </a:moveTo>
                  <a:lnTo>
                    <a:pt x="260699" y="190786"/>
                  </a:lnTo>
                  <a:cubicBezTo>
                    <a:pt x="276511" y="205359"/>
                    <a:pt x="276987" y="230219"/>
                    <a:pt x="261747" y="245364"/>
                  </a:cubicBezTo>
                  <a:lnTo>
                    <a:pt x="261747" y="245364"/>
                  </a:lnTo>
                  <a:cubicBezTo>
                    <a:pt x="247555" y="259556"/>
                    <a:pt x="224695" y="260128"/>
                    <a:pt x="209741" y="246602"/>
                  </a:cubicBezTo>
                  <a:lnTo>
                    <a:pt x="104204" y="151352"/>
                  </a:lnTo>
                  <a:lnTo>
                    <a:pt x="104204" y="151352"/>
                  </a:lnTo>
                  <a:lnTo>
                    <a:pt x="194786" y="233363"/>
                  </a:lnTo>
                  <a:cubicBezTo>
                    <a:pt x="211074" y="248126"/>
                    <a:pt x="211360" y="273653"/>
                    <a:pt x="195453" y="288798"/>
                  </a:cubicBezTo>
                  <a:lnTo>
                    <a:pt x="192405" y="291751"/>
                  </a:lnTo>
                  <a:cubicBezTo>
                    <a:pt x="178022" y="305372"/>
                    <a:pt x="155543" y="305657"/>
                    <a:pt x="140875" y="292227"/>
                  </a:cubicBezTo>
                  <a:lnTo>
                    <a:pt x="45244" y="204978"/>
                  </a:lnTo>
                  <a:lnTo>
                    <a:pt x="45244" y="204978"/>
                  </a:lnTo>
                  <a:lnTo>
                    <a:pt x="128016" y="280511"/>
                  </a:lnTo>
                  <a:cubicBezTo>
                    <a:pt x="143827" y="294989"/>
                    <a:pt x="142208" y="322040"/>
                    <a:pt x="127159" y="337280"/>
                  </a:cubicBezTo>
                  <a:lnTo>
                    <a:pt x="126016" y="338519"/>
                  </a:lnTo>
                  <a:cubicBezTo>
                    <a:pt x="112490" y="352235"/>
                    <a:pt x="88011" y="355187"/>
                    <a:pt x="73914" y="341948"/>
                  </a:cubicBezTo>
                  <a:lnTo>
                    <a:pt x="36100" y="307086"/>
                  </a:lnTo>
                  <a:lnTo>
                    <a:pt x="63056" y="331661"/>
                  </a:lnTo>
                  <a:cubicBezTo>
                    <a:pt x="77057" y="344805"/>
                    <a:pt x="78010" y="366713"/>
                    <a:pt x="65246" y="381000"/>
                  </a:cubicBezTo>
                  <a:lnTo>
                    <a:pt x="65246" y="381000"/>
                  </a:lnTo>
                  <a:cubicBezTo>
                    <a:pt x="52007" y="395859"/>
                    <a:pt x="29242" y="396907"/>
                    <a:pt x="14669" y="383477"/>
                  </a:cubicBezTo>
                  <a:lnTo>
                    <a:pt x="0" y="371475"/>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2" name="Freihandform: Form 31">
              <a:extLst>
                <a:ext uri="{FF2B5EF4-FFF2-40B4-BE49-F238E27FC236}">
                  <a16:creationId xmlns:a16="http://schemas.microsoft.com/office/drawing/2014/main" id="{DF6342E4-2ED0-BE97-01A2-7182C42BA5FB}"/>
                </a:ext>
              </a:extLst>
            </p:cNvPr>
            <p:cNvSpPr/>
            <p:nvPr/>
          </p:nvSpPr>
          <p:spPr>
            <a:xfrm>
              <a:off x="4415980" y="2321432"/>
              <a:ext cx="448817" cy="283453"/>
            </a:xfrm>
            <a:custGeom>
              <a:avLst/>
              <a:gdLst>
                <a:gd name="connsiteX0" fmla="*/ 448818 w 448817"/>
                <a:gd name="connsiteY0" fmla="*/ 0 h 283453"/>
                <a:gd name="connsiteX1" fmla="*/ 363950 w 448817"/>
                <a:gd name="connsiteY1" fmla="*/ 53721 h 283453"/>
                <a:gd name="connsiteX2" fmla="*/ 315373 w 448817"/>
                <a:gd name="connsiteY2" fmla="*/ 63437 h 283453"/>
                <a:gd name="connsiteX3" fmla="*/ 157258 w 448817"/>
                <a:gd name="connsiteY3" fmla="*/ 36481 h 283453"/>
                <a:gd name="connsiteX4" fmla="*/ 130016 w 448817"/>
                <a:gd name="connsiteY4" fmla="*/ 42958 h 283453"/>
                <a:gd name="connsiteX5" fmla="*/ 14383 w 448817"/>
                <a:gd name="connsiteY5" fmla="*/ 128683 h 283453"/>
                <a:gd name="connsiteX6" fmla="*/ 0 w 448817"/>
                <a:gd name="connsiteY6" fmla="*/ 157258 h 283453"/>
                <a:gd name="connsiteX7" fmla="*/ 0 w 448817"/>
                <a:gd name="connsiteY7" fmla="*/ 258128 h 283453"/>
                <a:gd name="connsiteX8" fmla="*/ 29432 w 448817"/>
                <a:gd name="connsiteY8" fmla="*/ 283083 h 283453"/>
                <a:gd name="connsiteX9" fmla="*/ 94774 w 448817"/>
                <a:gd name="connsiteY9" fmla="*/ 180499 h 283453"/>
                <a:gd name="connsiteX10" fmla="*/ 130493 w 448817"/>
                <a:gd name="connsiteY10" fmla="*/ 153638 h 28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817" h="283453">
                  <a:moveTo>
                    <a:pt x="448818" y="0"/>
                  </a:moveTo>
                  <a:lnTo>
                    <a:pt x="363950" y="53721"/>
                  </a:lnTo>
                  <a:cubicBezTo>
                    <a:pt x="349472" y="62865"/>
                    <a:pt x="332232" y="66294"/>
                    <a:pt x="315373" y="63437"/>
                  </a:cubicBezTo>
                  <a:lnTo>
                    <a:pt x="157258" y="36481"/>
                  </a:lnTo>
                  <a:cubicBezTo>
                    <a:pt x="147638" y="34862"/>
                    <a:pt x="137827" y="37243"/>
                    <a:pt x="130016" y="42958"/>
                  </a:cubicBezTo>
                  <a:lnTo>
                    <a:pt x="14383" y="128683"/>
                  </a:lnTo>
                  <a:cubicBezTo>
                    <a:pt x="5334" y="135446"/>
                    <a:pt x="0" y="146018"/>
                    <a:pt x="0" y="157258"/>
                  </a:cubicBezTo>
                  <a:lnTo>
                    <a:pt x="0" y="258128"/>
                  </a:lnTo>
                  <a:cubicBezTo>
                    <a:pt x="0" y="273653"/>
                    <a:pt x="14097" y="285750"/>
                    <a:pt x="29432" y="283083"/>
                  </a:cubicBezTo>
                  <a:cubicBezTo>
                    <a:pt x="82010" y="273844"/>
                    <a:pt x="108204" y="243268"/>
                    <a:pt x="94774" y="180499"/>
                  </a:cubicBezTo>
                  <a:lnTo>
                    <a:pt x="130493" y="153638"/>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3" name="Freihandform: Form 32">
              <a:extLst>
                <a:ext uri="{FF2B5EF4-FFF2-40B4-BE49-F238E27FC236}">
                  <a16:creationId xmlns:a16="http://schemas.microsoft.com/office/drawing/2014/main" id="{AE5DC5EB-49D3-1206-30D4-656084F8FF99}"/>
                </a:ext>
              </a:extLst>
            </p:cNvPr>
            <p:cNvSpPr/>
            <p:nvPr/>
          </p:nvSpPr>
          <p:spPr>
            <a:xfrm>
              <a:off x="4821459" y="2525267"/>
              <a:ext cx="159543" cy="147542"/>
            </a:xfrm>
            <a:custGeom>
              <a:avLst/>
              <a:gdLst>
                <a:gd name="connsiteX0" fmla="*/ 159544 w 159543"/>
                <a:gd name="connsiteY0" fmla="*/ 0 h 147542"/>
                <a:gd name="connsiteX1" fmla="*/ 43339 w 159543"/>
                <a:gd name="connsiteY1" fmla="*/ 110871 h 147542"/>
                <a:gd name="connsiteX2" fmla="*/ 0 w 159543"/>
                <a:gd name="connsiteY2" fmla="*/ 147542 h 147542"/>
              </a:gdLst>
              <a:ahLst/>
              <a:cxnLst>
                <a:cxn ang="0">
                  <a:pos x="connsiteX0" y="connsiteY0"/>
                </a:cxn>
                <a:cxn ang="0">
                  <a:pos x="connsiteX1" y="connsiteY1"/>
                </a:cxn>
                <a:cxn ang="0">
                  <a:pos x="connsiteX2" y="connsiteY2"/>
                </a:cxn>
              </a:cxnLst>
              <a:rect l="l" t="t" r="r" b="b"/>
              <a:pathLst>
                <a:path w="159543" h="147542">
                  <a:moveTo>
                    <a:pt x="159544" y="0"/>
                  </a:moveTo>
                  <a:cubicBezTo>
                    <a:pt x="154210" y="0"/>
                    <a:pt x="43339" y="110871"/>
                    <a:pt x="43339" y="110871"/>
                  </a:cubicBezTo>
                  <a:lnTo>
                    <a:pt x="0" y="147542"/>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4" name="Freihandform: Form 33">
              <a:extLst>
                <a:ext uri="{FF2B5EF4-FFF2-40B4-BE49-F238E27FC236}">
                  <a16:creationId xmlns:a16="http://schemas.microsoft.com/office/drawing/2014/main" id="{E04583F4-297B-E3B7-9327-929510DF9106}"/>
                </a:ext>
              </a:extLst>
            </p:cNvPr>
            <p:cNvSpPr/>
            <p:nvPr/>
          </p:nvSpPr>
          <p:spPr>
            <a:xfrm>
              <a:off x="4287297" y="2321432"/>
              <a:ext cx="151542" cy="75152"/>
            </a:xfrm>
            <a:custGeom>
              <a:avLst/>
              <a:gdLst>
                <a:gd name="connsiteX0" fmla="*/ 0 w 151542"/>
                <a:gd name="connsiteY0" fmla="*/ 0 h 75152"/>
                <a:gd name="connsiteX1" fmla="*/ 112681 w 151542"/>
                <a:gd name="connsiteY1" fmla="*/ 75152 h 75152"/>
                <a:gd name="connsiteX2" fmla="*/ 151543 w 151542"/>
                <a:gd name="connsiteY2" fmla="*/ 75152 h 75152"/>
              </a:gdLst>
              <a:ahLst/>
              <a:cxnLst>
                <a:cxn ang="0">
                  <a:pos x="connsiteX0" y="connsiteY0"/>
                </a:cxn>
                <a:cxn ang="0">
                  <a:pos x="connsiteX1" y="connsiteY1"/>
                </a:cxn>
                <a:cxn ang="0">
                  <a:pos x="connsiteX2" y="connsiteY2"/>
                </a:cxn>
              </a:cxnLst>
              <a:rect l="l" t="t" r="r" b="b"/>
              <a:pathLst>
                <a:path w="151542" h="75152">
                  <a:moveTo>
                    <a:pt x="0" y="0"/>
                  </a:moveTo>
                  <a:lnTo>
                    <a:pt x="112681" y="75152"/>
                  </a:lnTo>
                  <a:lnTo>
                    <a:pt x="151543" y="75152"/>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5" name="Freihandform: Form 34">
              <a:extLst>
                <a:ext uri="{FF2B5EF4-FFF2-40B4-BE49-F238E27FC236}">
                  <a16:creationId xmlns:a16="http://schemas.microsoft.com/office/drawing/2014/main" id="{8C577599-14AF-4DB7-DCAE-91F759758D1E}"/>
                </a:ext>
              </a:extLst>
            </p:cNvPr>
            <p:cNvSpPr/>
            <p:nvPr/>
          </p:nvSpPr>
          <p:spPr>
            <a:xfrm rot="2472600">
              <a:off x="4273420" y="2634817"/>
              <a:ext cx="71818" cy="105156"/>
            </a:xfrm>
            <a:custGeom>
              <a:avLst/>
              <a:gdLst>
                <a:gd name="connsiteX0" fmla="*/ 35909 w 71818"/>
                <a:gd name="connsiteY0" fmla="*/ 0 h 105156"/>
                <a:gd name="connsiteX1" fmla="*/ 71819 w 71818"/>
                <a:gd name="connsiteY1" fmla="*/ 35909 h 105156"/>
                <a:gd name="connsiteX2" fmla="*/ 71819 w 71818"/>
                <a:gd name="connsiteY2" fmla="*/ 69247 h 105156"/>
                <a:gd name="connsiteX3" fmla="*/ 35909 w 71818"/>
                <a:gd name="connsiteY3" fmla="*/ 105156 h 105156"/>
                <a:gd name="connsiteX4" fmla="*/ 35909 w 71818"/>
                <a:gd name="connsiteY4" fmla="*/ 105156 h 105156"/>
                <a:gd name="connsiteX5" fmla="*/ 0 w 71818"/>
                <a:gd name="connsiteY5" fmla="*/ 69247 h 105156"/>
                <a:gd name="connsiteX6" fmla="*/ 0 w 71818"/>
                <a:gd name="connsiteY6" fmla="*/ 35909 h 105156"/>
                <a:gd name="connsiteX7" fmla="*/ 35909 w 71818"/>
                <a:gd name="connsiteY7" fmla="*/ 0 h 1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18" h="105156">
                  <a:moveTo>
                    <a:pt x="35909" y="0"/>
                  </a:moveTo>
                  <a:cubicBezTo>
                    <a:pt x="55741" y="0"/>
                    <a:pt x="71819" y="16077"/>
                    <a:pt x="71819" y="35909"/>
                  </a:cubicBezTo>
                  <a:lnTo>
                    <a:pt x="71819" y="69247"/>
                  </a:lnTo>
                  <a:cubicBezTo>
                    <a:pt x="71819" y="89079"/>
                    <a:pt x="55741" y="105156"/>
                    <a:pt x="35909" y="105156"/>
                  </a:cubicBezTo>
                  <a:lnTo>
                    <a:pt x="35909" y="105156"/>
                  </a:lnTo>
                  <a:cubicBezTo>
                    <a:pt x="16077" y="105156"/>
                    <a:pt x="0" y="89079"/>
                    <a:pt x="0" y="69247"/>
                  </a:cubicBezTo>
                  <a:lnTo>
                    <a:pt x="0" y="35909"/>
                  </a:lnTo>
                  <a:cubicBezTo>
                    <a:pt x="0" y="16077"/>
                    <a:pt x="16077" y="0"/>
                    <a:pt x="35909" y="0"/>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6" name="Freihandform: Form 35">
              <a:extLst>
                <a:ext uri="{FF2B5EF4-FFF2-40B4-BE49-F238E27FC236}">
                  <a16:creationId xmlns:a16="http://schemas.microsoft.com/office/drawing/2014/main" id="{8EDB7A83-4F0A-11F4-BF7D-068BFB7821D4}"/>
                </a:ext>
              </a:extLst>
            </p:cNvPr>
            <p:cNvSpPr/>
            <p:nvPr/>
          </p:nvSpPr>
          <p:spPr>
            <a:xfrm rot="2472600">
              <a:off x="4435513" y="2776763"/>
              <a:ext cx="71818" cy="105156"/>
            </a:xfrm>
            <a:custGeom>
              <a:avLst/>
              <a:gdLst>
                <a:gd name="connsiteX0" fmla="*/ 35909 w 71818"/>
                <a:gd name="connsiteY0" fmla="*/ 0 h 105156"/>
                <a:gd name="connsiteX1" fmla="*/ 71819 w 71818"/>
                <a:gd name="connsiteY1" fmla="*/ 35909 h 105156"/>
                <a:gd name="connsiteX2" fmla="*/ 71819 w 71818"/>
                <a:gd name="connsiteY2" fmla="*/ 69247 h 105156"/>
                <a:gd name="connsiteX3" fmla="*/ 35909 w 71818"/>
                <a:gd name="connsiteY3" fmla="*/ 105156 h 105156"/>
                <a:gd name="connsiteX4" fmla="*/ 35909 w 71818"/>
                <a:gd name="connsiteY4" fmla="*/ 105156 h 105156"/>
                <a:gd name="connsiteX5" fmla="*/ 0 w 71818"/>
                <a:gd name="connsiteY5" fmla="*/ 69247 h 105156"/>
                <a:gd name="connsiteX6" fmla="*/ 0 w 71818"/>
                <a:gd name="connsiteY6" fmla="*/ 35909 h 105156"/>
                <a:gd name="connsiteX7" fmla="*/ 35909 w 71818"/>
                <a:gd name="connsiteY7" fmla="*/ 0 h 1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18" h="105156">
                  <a:moveTo>
                    <a:pt x="35909" y="0"/>
                  </a:moveTo>
                  <a:cubicBezTo>
                    <a:pt x="55741" y="0"/>
                    <a:pt x="71819" y="16077"/>
                    <a:pt x="71819" y="35909"/>
                  </a:cubicBezTo>
                  <a:lnTo>
                    <a:pt x="71819" y="69247"/>
                  </a:lnTo>
                  <a:cubicBezTo>
                    <a:pt x="71819" y="89079"/>
                    <a:pt x="55741" y="105156"/>
                    <a:pt x="35909" y="105156"/>
                  </a:cubicBezTo>
                  <a:lnTo>
                    <a:pt x="35909" y="105156"/>
                  </a:lnTo>
                  <a:cubicBezTo>
                    <a:pt x="16077" y="105156"/>
                    <a:pt x="0" y="89079"/>
                    <a:pt x="0" y="69247"/>
                  </a:cubicBezTo>
                  <a:lnTo>
                    <a:pt x="0" y="35909"/>
                  </a:lnTo>
                  <a:cubicBezTo>
                    <a:pt x="0" y="16077"/>
                    <a:pt x="16077" y="0"/>
                    <a:pt x="35909" y="0"/>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7" name="Freihandform: Form 36">
              <a:extLst>
                <a:ext uri="{FF2B5EF4-FFF2-40B4-BE49-F238E27FC236}">
                  <a16:creationId xmlns:a16="http://schemas.microsoft.com/office/drawing/2014/main" id="{C56F7A71-CD4B-DDE8-8645-F7E29FB4B9DE}"/>
                </a:ext>
              </a:extLst>
            </p:cNvPr>
            <p:cNvSpPr/>
            <p:nvPr/>
          </p:nvSpPr>
          <p:spPr>
            <a:xfrm rot="2472600">
              <a:off x="4333430" y="2666018"/>
              <a:ext cx="71818" cy="123539"/>
            </a:xfrm>
            <a:custGeom>
              <a:avLst/>
              <a:gdLst>
                <a:gd name="connsiteX0" fmla="*/ 35909 w 71818"/>
                <a:gd name="connsiteY0" fmla="*/ 0 h 123539"/>
                <a:gd name="connsiteX1" fmla="*/ 71819 w 71818"/>
                <a:gd name="connsiteY1" fmla="*/ 35909 h 123539"/>
                <a:gd name="connsiteX2" fmla="*/ 71819 w 71818"/>
                <a:gd name="connsiteY2" fmla="*/ 87630 h 123539"/>
                <a:gd name="connsiteX3" fmla="*/ 35909 w 71818"/>
                <a:gd name="connsiteY3" fmla="*/ 123539 h 123539"/>
                <a:gd name="connsiteX4" fmla="*/ 35909 w 71818"/>
                <a:gd name="connsiteY4" fmla="*/ 123539 h 123539"/>
                <a:gd name="connsiteX5" fmla="*/ 0 w 71818"/>
                <a:gd name="connsiteY5" fmla="*/ 87630 h 123539"/>
                <a:gd name="connsiteX6" fmla="*/ 0 w 71818"/>
                <a:gd name="connsiteY6" fmla="*/ 35909 h 123539"/>
                <a:gd name="connsiteX7" fmla="*/ 35909 w 71818"/>
                <a:gd name="connsiteY7" fmla="*/ 0 h 12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18" h="123539">
                  <a:moveTo>
                    <a:pt x="35909" y="0"/>
                  </a:moveTo>
                  <a:cubicBezTo>
                    <a:pt x="55741" y="0"/>
                    <a:pt x="71819" y="16077"/>
                    <a:pt x="71819" y="35909"/>
                  </a:cubicBezTo>
                  <a:lnTo>
                    <a:pt x="71819" y="87630"/>
                  </a:lnTo>
                  <a:cubicBezTo>
                    <a:pt x="71819" y="107462"/>
                    <a:pt x="55741" y="123539"/>
                    <a:pt x="35909" y="123539"/>
                  </a:cubicBezTo>
                  <a:lnTo>
                    <a:pt x="35909" y="123539"/>
                  </a:lnTo>
                  <a:cubicBezTo>
                    <a:pt x="16077" y="123539"/>
                    <a:pt x="0" y="107462"/>
                    <a:pt x="0" y="87630"/>
                  </a:cubicBezTo>
                  <a:lnTo>
                    <a:pt x="0" y="35909"/>
                  </a:lnTo>
                  <a:cubicBezTo>
                    <a:pt x="0" y="16077"/>
                    <a:pt x="16077" y="0"/>
                    <a:pt x="35909" y="0"/>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8" name="Freihandform: Form 37">
              <a:extLst>
                <a:ext uri="{FF2B5EF4-FFF2-40B4-BE49-F238E27FC236}">
                  <a16:creationId xmlns:a16="http://schemas.microsoft.com/office/drawing/2014/main" id="{960B7A63-FEBE-9F00-32CF-8F02CCEEBEEA}"/>
                </a:ext>
              </a:extLst>
            </p:cNvPr>
            <p:cNvSpPr/>
            <p:nvPr/>
          </p:nvSpPr>
          <p:spPr>
            <a:xfrm rot="2472600">
              <a:off x="4387511" y="2713328"/>
              <a:ext cx="71818" cy="123539"/>
            </a:xfrm>
            <a:custGeom>
              <a:avLst/>
              <a:gdLst>
                <a:gd name="connsiteX0" fmla="*/ 35909 w 71818"/>
                <a:gd name="connsiteY0" fmla="*/ 0 h 123539"/>
                <a:gd name="connsiteX1" fmla="*/ 71819 w 71818"/>
                <a:gd name="connsiteY1" fmla="*/ 35909 h 123539"/>
                <a:gd name="connsiteX2" fmla="*/ 71819 w 71818"/>
                <a:gd name="connsiteY2" fmla="*/ 87630 h 123539"/>
                <a:gd name="connsiteX3" fmla="*/ 35909 w 71818"/>
                <a:gd name="connsiteY3" fmla="*/ 123539 h 123539"/>
                <a:gd name="connsiteX4" fmla="*/ 35909 w 71818"/>
                <a:gd name="connsiteY4" fmla="*/ 123539 h 123539"/>
                <a:gd name="connsiteX5" fmla="*/ 0 w 71818"/>
                <a:gd name="connsiteY5" fmla="*/ 87630 h 123539"/>
                <a:gd name="connsiteX6" fmla="*/ 0 w 71818"/>
                <a:gd name="connsiteY6" fmla="*/ 35909 h 123539"/>
                <a:gd name="connsiteX7" fmla="*/ 35909 w 71818"/>
                <a:gd name="connsiteY7" fmla="*/ 0 h 12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18" h="123539">
                  <a:moveTo>
                    <a:pt x="35909" y="0"/>
                  </a:moveTo>
                  <a:cubicBezTo>
                    <a:pt x="55741" y="0"/>
                    <a:pt x="71819" y="16077"/>
                    <a:pt x="71819" y="35909"/>
                  </a:cubicBezTo>
                  <a:lnTo>
                    <a:pt x="71819" y="87630"/>
                  </a:lnTo>
                  <a:cubicBezTo>
                    <a:pt x="71819" y="107462"/>
                    <a:pt x="55741" y="123539"/>
                    <a:pt x="35909" y="123539"/>
                  </a:cubicBezTo>
                  <a:lnTo>
                    <a:pt x="35909" y="123539"/>
                  </a:lnTo>
                  <a:cubicBezTo>
                    <a:pt x="16077" y="123539"/>
                    <a:pt x="0" y="107462"/>
                    <a:pt x="0" y="87630"/>
                  </a:cubicBezTo>
                  <a:lnTo>
                    <a:pt x="0" y="35909"/>
                  </a:lnTo>
                  <a:cubicBezTo>
                    <a:pt x="0" y="16077"/>
                    <a:pt x="16077" y="0"/>
                    <a:pt x="35909" y="0"/>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39" name="Freihandform: Form 38">
              <a:extLst>
                <a:ext uri="{FF2B5EF4-FFF2-40B4-BE49-F238E27FC236}">
                  <a16:creationId xmlns:a16="http://schemas.microsoft.com/office/drawing/2014/main" id="{A90CE0DB-8A19-B455-0468-112007EBC373}"/>
                </a:ext>
              </a:extLst>
            </p:cNvPr>
            <p:cNvSpPr/>
            <p:nvPr/>
          </p:nvSpPr>
          <p:spPr>
            <a:xfrm>
              <a:off x="4167378" y="2536412"/>
              <a:ext cx="77152" cy="109156"/>
            </a:xfrm>
            <a:custGeom>
              <a:avLst/>
              <a:gdLst>
                <a:gd name="connsiteX0" fmla="*/ 77153 w 77152"/>
                <a:gd name="connsiteY0" fmla="*/ 109157 h 109156"/>
                <a:gd name="connsiteX1" fmla="*/ 0 w 77152"/>
                <a:gd name="connsiteY1" fmla="*/ 0 h 109156"/>
              </a:gdLst>
              <a:ahLst/>
              <a:cxnLst>
                <a:cxn ang="0">
                  <a:pos x="connsiteX0" y="connsiteY0"/>
                </a:cxn>
                <a:cxn ang="0">
                  <a:pos x="connsiteX1" y="connsiteY1"/>
                </a:cxn>
              </a:cxnLst>
              <a:rect l="l" t="t" r="r" b="b"/>
              <a:pathLst>
                <a:path w="77152" h="109156">
                  <a:moveTo>
                    <a:pt x="77153" y="109157"/>
                  </a:moveTo>
                  <a:lnTo>
                    <a:pt x="0" y="0"/>
                  </a:lnTo>
                </a:path>
              </a:pathLst>
            </a:custGeom>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42" name="Gruppieren 41">
            <a:extLst>
              <a:ext uri="{FF2B5EF4-FFF2-40B4-BE49-F238E27FC236}">
                <a16:creationId xmlns:a16="http://schemas.microsoft.com/office/drawing/2014/main" id="{A3C5636D-36D1-98CF-C71E-FA50FA0E1A3E}"/>
              </a:ext>
            </a:extLst>
          </p:cNvPr>
          <p:cNvGrpSpPr>
            <a:grpSpLocks noChangeAspect="1"/>
          </p:cNvGrpSpPr>
          <p:nvPr/>
        </p:nvGrpSpPr>
        <p:grpSpPr>
          <a:xfrm>
            <a:off x="376287" y="1207688"/>
            <a:ext cx="575138" cy="504000"/>
            <a:chOff x="4183107" y="2231659"/>
            <a:chExt cx="762544" cy="668226"/>
          </a:xfrm>
        </p:grpSpPr>
        <p:sp>
          <p:nvSpPr>
            <p:cNvPr id="43" name="Freihandform: Form 42">
              <a:extLst>
                <a:ext uri="{FF2B5EF4-FFF2-40B4-BE49-F238E27FC236}">
                  <a16:creationId xmlns:a16="http://schemas.microsoft.com/office/drawing/2014/main" id="{E264B3A7-9F89-5D35-D2C6-C1B95E15CFFC}"/>
                </a:ext>
              </a:extLst>
            </p:cNvPr>
            <p:cNvSpPr/>
            <p:nvPr/>
          </p:nvSpPr>
          <p:spPr>
            <a:xfrm>
              <a:off x="4447508" y="2516219"/>
              <a:ext cx="206502" cy="278606"/>
            </a:xfrm>
            <a:custGeom>
              <a:avLst/>
              <a:gdLst>
                <a:gd name="connsiteX0" fmla="*/ 206502 w 206502"/>
                <a:gd name="connsiteY0" fmla="*/ 2572 h 278606"/>
                <a:gd name="connsiteX1" fmla="*/ 72295 w 206502"/>
                <a:gd name="connsiteY1" fmla="*/ 0 h 278606"/>
                <a:gd name="connsiteX2" fmla="*/ 0 w 206502"/>
                <a:gd name="connsiteY2" fmla="*/ 149638 h 278606"/>
                <a:gd name="connsiteX3" fmla="*/ 74771 w 206502"/>
                <a:gd name="connsiteY3" fmla="*/ 149638 h 278606"/>
                <a:gd name="connsiteX4" fmla="*/ 4953 w 206502"/>
                <a:gd name="connsiteY4" fmla="*/ 278606 h 278606"/>
                <a:gd name="connsiteX5" fmla="*/ 198692 w 206502"/>
                <a:gd name="connsiteY5" fmla="*/ 108299 h 278606"/>
                <a:gd name="connsiteX6" fmla="*/ 103251 w 206502"/>
                <a:gd name="connsiteY6" fmla="*/ 108299 h 278606"/>
                <a:gd name="connsiteX7" fmla="*/ 206502 w 206502"/>
                <a:gd name="connsiteY7" fmla="*/ 2572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02" h="278606">
                  <a:moveTo>
                    <a:pt x="206502" y="2572"/>
                  </a:moveTo>
                  <a:lnTo>
                    <a:pt x="72295" y="0"/>
                  </a:lnTo>
                  <a:lnTo>
                    <a:pt x="0" y="149638"/>
                  </a:lnTo>
                  <a:lnTo>
                    <a:pt x="74771" y="149638"/>
                  </a:lnTo>
                  <a:lnTo>
                    <a:pt x="4953" y="278606"/>
                  </a:lnTo>
                  <a:lnTo>
                    <a:pt x="198692" y="108299"/>
                  </a:lnTo>
                  <a:lnTo>
                    <a:pt x="103251" y="108299"/>
                  </a:lnTo>
                  <a:lnTo>
                    <a:pt x="206502" y="2572"/>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44" name="Freihandform: Form 43">
              <a:extLst>
                <a:ext uri="{FF2B5EF4-FFF2-40B4-BE49-F238E27FC236}">
                  <a16:creationId xmlns:a16="http://schemas.microsoft.com/office/drawing/2014/main" id="{23B0966A-9C95-5742-A5AF-0FB32F00FC60}"/>
                </a:ext>
              </a:extLst>
            </p:cNvPr>
            <p:cNvSpPr/>
            <p:nvPr/>
          </p:nvSpPr>
          <p:spPr>
            <a:xfrm>
              <a:off x="4183107" y="2231659"/>
              <a:ext cx="762544" cy="668226"/>
            </a:xfrm>
            <a:custGeom>
              <a:avLst/>
              <a:gdLst>
                <a:gd name="connsiteX0" fmla="*/ 355936 w 762544"/>
                <a:gd name="connsiteY0" fmla="*/ 14716 h 668226"/>
                <a:gd name="connsiteX1" fmla="*/ 3987 w 762544"/>
                <a:gd name="connsiteY1" fmla="*/ 624126 h 668226"/>
                <a:gd name="connsiteX2" fmla="*/ 29419 w 762544"/>
                <a:gd name="connsiteY2" fmla="*/ 668226 h 668226"/>
                <a:gd name="connsiteX3" fmla="*/ 733126 w 762544"/>
                <a:gd name="connsiteY3" fmla="*/ 668226 h 668226"/>
                <a:gd name="connsiteX4" fmla="*/ 758558 w 762544"/>
                <a:gd name="connsiteY4" fmla="*/ 624126 h 668226"/>
                <a:gd name="connsiteX5" fmla="*/ 406799 w 762544"/>
                <a:gd name="connsiteY5" fmla="*/ 14716 h 668226"/>
                <a:gd name="connsiteX6" fmla="*/ 355936 w 762544"/>
                <a:gd name="connsiteY6" fmla="*/ 14716 h 66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544" h="668226">
                  <a:moveTo>
                    <a:pt x="355936" y="14716"/>
                  </a:moveTo>
                  <a:lnTo>
                    <a:pt x="3987" y="624126"/>
                  </a:lnTo>
                  <a:cubicBezTo>
                    <a:pt x="-7348" y="643747"/>
                    <a:pt x="6845" y="668226"/>
                    <a:pt x="29419" y="668226"/>
                  </a:cubicBezTo>
                  <a:lnTo>
                    <a:pt x="733126" y="668226"/>
                  </a:lnTo>
                  <a:cubicBezTo>
                    <a:pt x="755700" y="668226"/>
                    <a:pt x="769892" y="643747"/>
                    <a:pt x="758558" y="624126"/>
                  </a:cubicBezTo>
                  <a:lnTo>
                    <a:pt x="406799" y="14716"/>
                  </a:lnTo>
                  <a:cubicBezTo>
                    <a:pt x="395465" y="-4905"/>
                    <a:pt x="367271" y="-4905"/>
                    <a:pt x="355936" y="14716"/>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45" name="Freihandform: Form 44">
              <a:extLst>
                <a:ext uri="{FF2B5EF4-FFF2-40B4-BE49-F238E27FC236}">
                  <a16:creationId xmlns:a16="http://schemas.microsoft.com/office/drawing/2014/main" id="{B58455E0-3CFD-53D6-24C2-3497FF1E4F4C}"/>
                </a:ext>
              </a:extLst>
            </p:cNvPr>
            <p:cNvSpPr/>
            <p:nvPr/>
          </p:nvSpPr>
          <p:spPr>
            <a:xfrm>
              <a:off x="4231576" y="2284190"/>
              <a:ext cx="665797" cy="572765"/>
            </a:xfrm>
            <a:custGeom>
              <a:avLst/>
              <a:gdLst>
                <a:gd name="connsiteX0" fmla="*/ 332899 w 665797"/>
                <a:gd name="connsiteY0" fmla="*/ 0 h 576548"/>
                <a:gd name="connsiteX1" fmla="*/ 0 w 665797"/>
                <a:gd name="connsiteY1" fmla="*/ 576548 h 576548"/>
                <a:gd name="connsiteX2" fmla="*/ 665798 w 665797"/>
                <a:gd name="connsiteY2" fmla="*/ 576548 h 576548"/>
                <a:gd name="connsiteX3" fmla="*/ 332899 w 665797"/>
                <a:gd name="connsiteY3" fmla="*/ 0 h 576548"/>
              </a:gdLst>
              <a:ahLst/>
              <a:cxnLst>
                <a:cxn ang="0">
                  <a:pos x="connsiteX0" y="connsiteY0"/>
                </a:cxn>
                <a:cxn ang="0">
                  <a:pos x="connsiteX1" y="connsiteY1"/>
                </a:cxn>
                <a:cxn ang="0">
                  <a:pos x="connsiteX2" y="connsiteY2"/>
                </a:cxn>
                <a:cxn ang="0">
                  <a:pos x="connsiteX3" y="connsiteY3"/>
                </a:cxn>
              </a:cxnLst>
              <a:rect l="l" t="t" r="r" b="b"/>
              <a:pathLst>
                <a:path w="665797" h="576548">
                  <a:moveTo>
                    <a:pt x="332899" y="0"/>
                  </a:moveTo>
                  <a:lnTo>
                    <a:pt x="0" y="576548"/>
                  </a:lnTo>
                  <a:lnTo>
                    <a:pt x="665798" y="576548"/>
                  </a:lnTo>
                  <a:lnTo>
                    <a:pt x="332899" y="0"/>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46" name="Gruppieren 45">
            <a:extLst>
              <a:ext uri="{FF2B5EF4-FFF2-40B4-BE49-F238E27FC236}">
                <a16:creationId xmlns:a16="http://schemas.microsoft.com/office/drawing/2014/main" id="{0FDF8FB0-2A07-3707-A5DD-8545BE892591}"/>
              </a:ext>
            </a:extLst>
          </p:cNvPr>
          <p:cNvGrpSpPr>
            <a:grpSpLocks noChangeAspect="1"/>
          </p:cNvGrpSpPr>
          <p:nvPr/>
        </p:nvGrpSpPr>
        <p:grpSpPr>
          <a:xfrm>
            <a:off x="3272088" y="1207688"/>
            <a:ext cx="368861" cy="504000"/>
            <a:chOff x="4372260" y="2277618"/>
            <a:chExt cx="452628" cy="618457"/>
          </a:xfrm>
        </p:grpSpPr>
        <p:sp>
          <p:nvSpPr>
            <p:cNvPr id="47" name="Freihandform: Form 46">
              <a:extLst>
                <a:ext uri="{FF2B5EF4-FFF2-40B4-BE49-F238E27FC236}">
                  <a16:creationId xmlns:a16="http://schemas.microsoft.com/office/drawing/2014/main" id="{D8929F54-6300-925C-F547-2CEBA20D7690}"/>
                </a:ext>
              </a:extLst>
            </p:cNvPr>
            <p:cNvSpPr/>
            <p:nvPr/>
          </p:nvSpPr>
          <p:spPr>
            <a:xfrm>
              <a:off x="4372260" y="2277618"/>
              <a:ext cx="402716" cy="534923"/>
            </a:xfrm>
            <a:custGeom>
              <a:avLst/>
              <a:gdLst>
                <a:gd name="connsiteX0" fmla="*/ 402717 w 402716"/>
                <a:gd name="connsiteY0" fmla="*/ 367475 h 534923"/>
                <a:gd name="connsiteX1" fmla="*/ 402717 w 402716"/>
                <a:gd name="connsiteY1" fmla="*/ 85249 h 534923"/>
                <a:gd name="connsiteX2" fmla="*/ 307467 w 402716"/>
                <a:gd name="connsiteY2" fmla="*/ 0 h 534923"/>
                <a:gd name="connsiteX3" fmla="*/ 0 w 402716"/>
                <a:gd name="connsiteY3" fmla="*/ 0 h 534923"/>
                <a:gd name="connsiteX4" fmla="*/ 0 w 402716"/>
                <a:gd name="connsiteY4" fmla="*/ 534924 h 534923"/>
                <a:gd name="connsiteX5" fmla="*/ 97155 w 402716"/>
                <a:gd name="connsiteY5" fmla="*/ 534924 h 5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16" h="534923">
                  <a:moveTo>
                    <a:pt x="402717" y="367475"/>
                  </a:moveTo>
                  <a:lnTo>
                    <a:pt x="402717" y="85249"/>
                  </a:lnTo>
                  <a:lnTo>
                    <a:pt x="307467" y="0"/>
                  </a:lnTo>
                  <a:lnTo>
                    <a:pt x="0" y="0"/>
                  </a:lnTo>
                  <a:lnTo>
                    <a:pt x="0" y="534924"/>
                  </a:lnTo>
                  <a:lnTo>
                    <a:pt x="97155" y="534924"/>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48" name="Freihandform: Form 47">
              <a:extLst>
                <a:ext uri="{FF2B5EF4-FFF2-40B4-BE49-F238E27FC236}">
                  <a16:creationId xmlns:a16="http://schemas.microsoft.com/office/drawing/2014/main" id="{2B624243-E162-7226-03F7-83A0B373B34D}"/>
                </a:ext>
              </a:extLst>
            </p:cNvPr>
            <p:cNvSpPr/>
            <p:nvPr/>
          </p:nvSpPr>
          <p:spPr>
            <a:xfrm>
              <a:off x="4679727" y="2277618"/>
              <a:ext cx="47625" cy="85248"/>
            </a:xfrm>
            <a:custGeom>
              <a:avLst/>
              <a:gdLst>
                <a:gd name="connsiteX0" fmla="*/ 47625 w 47625"/>
                <a:gd name="connsiteY0" fmla="*/ 85249 h 85248"/>
                <a:gd name="connsiteX1" fmla="*/ 0 w 47625"/>
                <a:gd name="connsiteY1" fmla="*/ 85249 h 85248"/>
                <a:gd name="connsiteX2" fmla="*/ 0 w 47625"/>
                <a:gd name="connsiteY2" fmla="*/ 0 h 85248"/>
              </a:gdLst>
              <a:ahLst/>
              <a:cxnLst>
                <a:cxn ang="0">
                  <a:pos x="connsiteX0" y="connsiteY0"/>
                </a:cxn>
                <a:cxn ang="0">
                  <a:pos x="connsiteX1" y="connsiteY1"/>
                </a:cxn>
                <a:cxn ang="0">
                  <a:pos x="connsiteX2" y="connsiteY2"/>
                </a:cxn>
              </a:cxnLst>
              <a:rect l="l" t="t" r="r" b="b"/>
              <a:pathLst>
                <a:path w="47625" h="85248">
                  <a:moveTo>
                    <a:pt x="47625" y="85249"/>
                  </a:moveTo>
                  <a:lnTo>
                    <a:pt x="0" y="85249"/>
                  </a:lnTo>
                  <a:lnTo>
                    <a:pt x="0"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49" name="Freihandform: Form 48">
              <a:extLst>
                <a:ext uri="{FF2B5EF4-FFF2-40B4-BE49-F238E27FC236}">
                  <a16:creationId xmlns:a16="http://schemas.microsoft.com/office/drawing/2014/main" id="{AC05365D-D514-7873-A303-66AD127E44B4}"/>
                </a:ext>
              </a:extLst>
            </p:cNvPr>
            <p:cNvSpPr/>
            <p:nvPr/>
          </p:nvSpPr>
          <p:spPr>
            <a:xfrm>
              <a:off x="4446174" y="2429732"/>
              <a:ext cx="233553" cy="9525"/>
            </a:xfrm>
            <a:custGeom>
              <a:avLst/>
              <a:gdLst>
                <a:gd name="connsiteX0" fmla="*/ 0 w 233553"/>
                <a:gd name="connsiteY0" fmla="*/ 0 h 9525"/>
                <a:gd name="connsiteX1" fmla="*/ 233553 w 233553"/>
                <a:gd name="connsiteY1" fmla="*/ 0 h 9525"/>
              </a:gdLst>
              <a:ahLst/>
              <a:cxnLst>
                <a:cxn ang="0">
                  <a:pos x="connsiteX0" y="connsiteY0"/>
                </a:cxn>
                <a:cxn ang="0">
                  <a:pos x="connsiteX1" y="connsiteY1"/>
                </a:cxn>
              </a:cxnLst>
              <a:rect l="l" t="t" r="r" b="b"/>
              <a:pathLst>
                <a:path w="233553" h="9525">
                  <a:moveTo>
                    <a:pt x="0" y="0"/>
                  </a:moveTo>
                  <a:lnTo>
                    <a:pt x="233553"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0" name="Freihandform: Form 49">
              <a:extLst>
                <a:ext uri="{FF2B5EF4-FFF2-40B4-BE49-F238E27FC236}">
                  <a16:creationId xmlns:a16="http://schemas.microsoft.com/office/drawing/2014/main" id="{705087C5-0F55-A0D6-F5FF-ECA26ACF3708}"/>
                </a:ext>
              </a:extLst>
            </p:cNvPr>
            <p:cNvSpPr/>
            <p:nvPr/>
          </p:nvSpPr>
          <p:spPr>
            <a:xfrm>
              <a:off x="4446174" y="2481072"/>
              <a:ext cx="163353" cy="9525"/>
            </a:xfrm>
            <a:custGeom>
              <a:avLst/>
              <a:gdLst>
                <a:gd name="connsiteX0" fmla="*/ 0 w 163353"/>
                <a:gd name="connsiteY0" fmla="*/ 0 h 9525"/>
                <a:gd name="connsiteX1" fmla="*/ 163354 w 163353"/>
                <a:gd name="connsiteY1" fmla="*/ 0 h 9525"/>
              </a:gdLst>
              <a:ahLst/>
              <a:cxnLst>
                <a:cxn ang="0">
                  <a:pos x="connsiteX0" y="connsiteY0"/>
                </a:cxn>
                <a:cxn ang="0">
                  <a:pos x="connsiteX1" y="connsiteY1"/>
                </a:cxn>
              </a:cxnLst>
              <a:rect l="l" t="t" r="r" b="b"/>
              <a:pathLst>
                <a:path w="163353" h="9525">
                  <a:moveTo>
                    <a:pt x="0" y="0"/>
                  </a:moveTo>
                  <a:lnTo>
                    <a:pt x="163354"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nvGrpSpPr>
            <p:cNvPr id="51" name="Grafik 111">
              <a:extLst>
                <a:ext uri="{FF2B5EF4-FFF2-40B4-BE49-F238E27FC236}">
                  <a16:creationId xmlns:a16="http://schemas.microsoft.com/office/drawing/2014/main" id="{E2863994-4CF8-8873-DD74-9D2E17960E2F}"/>
                </a:ext>
              </a:extLst>
            </p:cNvPr>
            <p:cNvGrpSpPr/>
            <p:nvPr/>
          </p:nvGrpSpPr>
          <p:grpSpPr>
            <a:xfrm>
              <a:off x="4495133" y="2614350"/>
              <a:ext cx="329755" cy="281725"/>
              <a:chOff x="4495133" y="2614350"/>
              <a:chExt cx="329755" cy="281725"/>
            </a:xfrm>
            <a:noFill/>
          </p:grpSpPr>
          <p:sp>
            <p:nvSpPr>
              <p:cNvPr id="52" name="Freihandform: Form 51">
                <a:extLst>
                  <a:ext uri="{FF2B5EF4-FFF2-40B4-BE49-F238E27FC236}">
                    <a16:creationId xmlns:a16="http://schemas.microsoft.com/office/drawing/2014/main" id="{6EB62C54-9B2C-A9D7-4D91-C175DE3CC37D}"/>
                  </a:ext>
                </a:extLst>
              </p:cNvPr>
              <p:cNvSpPr/>
              <p:nvPr/>
            </p:nvSpPr>
            <p:spPr>
              <a:xfrm>
                <a:off x="4623815" y="2689574"/>
                <a:ext cx="74295" cy="59340"/>
              </a:xfrm>
              <a:custGeom>
                <a:avLst/>
                <a:gdLst>
                  <a:gd name="connsiteX0" fmla="*/ 0 w 74295"/>
                  <a:gd name="connsiteY0" fmla="*/ 33242 h 59340"/>
                  <a:gd name="connsiteX1" fmla="*/ 24765 w 74295"/>
                  <a:gd name="connsiteY1" fmla="*/ 59341 h 59340"/>
                  <a:gd name="connsiteX2" fmla="*/ 74295 w 74295"/>
                  <a:gd name="connsiteY2" fmla="*/ 0 h 59340"/>
                </a:gdLst>
                <a:ahLst/>
                <a:cxnLst>
                  <a:cxn ang="0">
                    <a:pos x="connsiteX0" y="connsiteY0"/>
                  </a:cxn>
                  <a:cxn ang="0">
                    <a:pos x="connsiteX1" y="connsiteY1"/>
                  </a:cxn>
                  <a:cxn ang="0">
                    <a:pos x="connsiteX2" y="connsiteY2"/>
                  </a:cxn>
                </a:cxnLst>
                <a:rect l="l" t="t" r="r" b="b"/>
                <a:pathLst>
                  <a:path w="74295" h="59340">
                    <a:moveTo>
                      <a:pt x="0" y="33242"/>
                    </a:moveTo>
                    <a:lnTo>
                      <a:pt x="24765" y="59341"/>
                    </a:lnTo>
                    <a:lnTo>
                      <a:pt x="74295"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3" name="Freihandform: Form 52">
                <a:extLst>
                  <a:ext uri="{FF2B5EF4-FFF2-40B4-BE49-F238E27FC236}">
                    <a16:creationId xmlns:a16="http://schemas.microsoft.com/office/drawing/2014/main" id="{972BB281-2145-84AA-F375-19A33B745404}"/>
                  </a:ext>
                </a:extLst>
              </p:cNvPr>
              <p:cNvSpPr/>
              <p:nvPr/>
            </p:nvSpPr>
            <p:spPr>
              <a:xfrm>
                <a:off x="4557325" y="2614350"/>
                <a:ext cx="207180" cy="204641"/>
              </a:xfrm>
              <a:custGeom>
                <a:avLst/>
                <a:gdLst>
                  <a:gd name="connsiteX0" fmla="*/ 93541 w 207180"/>
                  <a:gd name="connsiteY0" fmla="*/ 197334 h 204641"/>
                  <a:gd name="connsiteX1" fmla="*/ 85064 w 207180"/>
                  <a:gd name="connsiteY1" fmla="*/ 202001 h 204641"/>
                  <a:gd name="connsiteX2" fmla="*/ 55441 w 207180"/>
                  <a:gd name="connsiteY2" fmla="*/ 191238 h 204641"/>
                  <a:gd name="connsiteX3" fmla="*/ 52012 w 207180"/>
                  <a:gd name="connsiteY3" fmla="*/ 182189 h 204641"/>
                  <a:gd name="connsiteX4" fmla="*/ 36487 w 207180"/>
                  <a:gd name="connsiteY4" fmla="*/ 169140 h 204641"/>
                  <a:gd name="connsiteX5" fmla="*/ 26962 w 207180"/>
                  <a:gd name="connsiteY5" fmla="*/ 167330 h 204641"/>
                  <a:gd name="connsiteX6" fmla="*/ 11150 w 207180"/>
                  <a:gd name="connsiteY6" fmla="*/ 139994 h 204641"/>
                  <a:gd name="connsiteX7" fmla="*/ 14293 w 207180"/>
                  <a:gd name="connsiteY7" fmla="*/ 130850 h 204641"/>
                  <a:gd name="connsiteX8" fmla="*/ 10769 w 207180"/>
                  <a:gd name="connsiteY8" fmla="*/ 110942 h 204641"/>
                  <a:gd name="connsiteX9" fmla="*/ 4673 w 207180"/>
                  <a:gd name="connsiteY9" fmla="*/ 103418 h 204641"/>
                  <a:gd name="connsiteX10" fmla="*/ 10102 w 207180"/>
                  <a:gd name="connsiteY10" fmla="*/ 72366 h 204641"/>
                  <a:gd name="connsiteX11" fmla="*/ 18389 w 207180"/>
                  <a:gd name="connsiteY11" fmla="*/ 67413 h 204641"/>
                  <a:gd name="connsiteX12" fmla="*/ 28486 w 207180"/>
                  <a:gd name="connsiteY12" fmla="*/ 49887 h 204641"/>
                  <a:gd name="connsiteX13" fmla="*/ 28676 w 207180"/>
                  <a:gd name="connsiteY13" fmla="*/ 40267 h 204641"/>
                  <a:gd name="connsiteX14" fmla="*/ 52870 w 207180"/>
                  <a:gd name="connsiteY14" fmla="*/ 19979 h 204641"/>
                  <a:gd name="connsiteX15" fmla="*/ 62395 w 207180"/>
                  <a:gd name="connsiteY15" fmla="*/ 21503 h 204641"/>
                  <a:gd name="connsiteX16" fmla="*/ 81445 w 207180"/>
                  <a:gd name="connsiteY16" fmla="*/ 14549 h 204641"/>
                  <a:gd name="connsiteX17" fmla="*/ 87826 w 207180"/>
                  <a:gd name="connsiteY17" fmla="*/ 7215 h 204641"/>
                  <a:gd name="connsiteX18" fmla="*/ 119354 w 207180"/>
                  <a:gd name="connsiteY18" fmla="*/ 7215 h 204641"/>
                  <a:gd name="connsiteX19" fmla="*/ 125736 w 207180"/>
                  <a:gd name="connsiteY19" fmla="*/ 14549 h 204641"/>
                  <a:gd name="connsiteX20" fmla="*/ 144786 w 207180"/>
                  <a:gd name="connsiteY20" fmla="*/ 21503 h 204641"/>
                  <a:gd name="connsiteX21" fmla="*/ 154311 w 207180"/>
                  <a:gd name="connsiteY21" fmla="*/ 19979 h 204641"/>
                  <a:gd name="connsiteX22" fmla="*/ 178504 w 207180"/>
                  <a:gd name="connsiteY22" fmla="*/ 40267 h 204641"/>
                  <a:gd name="connsiteX23" fmla="*/ 178695 w 207180"/>
                  <a:gd name="connsiteY23" fmla="*/ 49887 h 204641"/>
                  <a:gd name="connsiteX24" fmla="*/ 188791 w 207180"/>
                  <a:gd name="connsiteY24" fmla="*/ 67413 h 204641"/>
                  <a:gd name="connsiteX25" fmla="*/ 197078 w 207180"/>
                  <a:gd name="connsiteY25" fmla="*/ 72366 h 204641"/>
                  <a:gd name="connsiteX26" fmla="*/ 202507 w 207180"/>
                  <a:gd name="connsiteY26" fmla="*/ 103418 h 204641"/>
                  <a:gd name="connsiteX27" fmla="*/ 196412 w 207180"/>
                  <a:gd name="connsiteY27" fmla="*/ 110942 h 204641"/>
                  <a:gd name="connsiteX28" fmla="*/ 192887 w 207180"/>
                  <a:gd name="connsiteY28" fmla="*/ 130850 h 204641"/>
                  <a:gd name="connsiteX29" fmla="*/ 196030 w 207180"/>
                  <a:gd name="connsiteY29" fmla="*/ 139994 h 204641"/>
                  <a:gd name="connsiteX30" fmla="*/ 180219 w 207180"/>
                  <a:gd name="connsiteY30" fmla="*/ 167330 h 204641"/>
                  <a:gd name="connsiteX31" fmla="*/ 170694 w 207180"/>
                  <a:gd name="connsiteY31" fmla="*/ 169140 h 204641"/>
                  <a:gd name="connsiteX32" fmla="*/ 155168 w 207180"/>
                  <a:gd name="connsiteY32" fmla="*/ 182189 h 204641"/>
                  <a:gd name="connsiteX33" fmla="*/ 151739 w 207180"/>
                  <a:gd name="connsiteY33" fmla="*/ 191238 h 204641"/>
                  <a:gd name="connsiteX34" fmla="*/ 122116 w 207180"/>
                  <a:gd name="connsiteY34" fmla="*/ 202001 h 204641"/>
                  <a:gd name="connsiteX35" fmla="*/ 113639 w 207180"/>
                  <a:gd name="connsiteY35" fmla="*/ 197334 h 204641"/>
                  <a:gd name="connsiteX36" fmla="*/ 93351 w 207180"/>
                  <a:gd name="connsiteY36" fmla="*/ 197334 h 20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7180" h="204641">
                    <a:moveTo>
                      <a:pt x="93541" y="197334"/>
                    </a:moveTo>
                    <a:lnTo>
                      <a:pt x="85064" y="202001"/>
                    </a:lnTo>
                    <a:cubicBezTo>
                      <a:pt x="73920" y="208193"/>
                      <a:pt x="60013" y="203049"/>
                      <a:pt x="55441" y="191238"/>
                    </a:cubicBezTo>
                    <a:lnTo>
                      <a:pt x="52012" y="182189"/>
                    </a:lnTo>
                    <a:cubicBezTo>
                      <a:pt x="49441" y="175427"/>
                      <a:pt x="43535" y="170569"/>
                      <a:pt x="36487" y="169140"/>
                    </a:cubicBezTo>
                    <a:lnTo>
                      <a:pt x="26962" y="167330"/>
                    </a:lnTo>
                    <a:cubicBezTo>
                      <a:pt x="14484" y="164949"/>
                      <a:pt x="7054" y="151995"/>
                      <a:pt x="11150" y="139994"/>
                    </a:cubicBezTo>
                    <a:lnTo>
                      <a:pt x="14293" y="130850"/>
                    </a:lnTo>
                    <a:cubicBezTo>
                      <a:pt x="16675" y="123992"/>
                      <a:pt x="15341" y="116467"/>
                      <a:pt x="10769" y="110942"/>
                    </a:cubicBezTo>
                    <a:lnTo>
                      <a:pt x="4673" y="103418"/>
                    </a:lnTo>
                    <a:cubicBezTo>
                      <a:pt x="-3328" y="93512"/>
                      <a:pt x="-756" y="78938"/>
                      <a:pt x="10102" y="72366"/>
                    </a:cubicBezTo>
                    <a:lnTo>
                      <a:pt x="18389" y="67413"/>
                    </a:lnTo>
                    <a:cubicBezTo>
                      <a:pt x="24580" y="63698"/>
                      <a:pt x="28390" y="57031"/>
                      <a:pt x="28486" y="49887"/>
                    </a:cubicBezTo>
                    <a:lnTo>
                      <a:pt x="28676" y="40267"/>
                    </a:lnTo>
                    <a:cubicBezTo>
                      <a:pt x="28867" y="27599"/>
                      <a:pt x="40297" y="17978"/>
                      <a:pt x="52870" y="19979"/>
                    </a:cubicBezTo>
                    <a:lnTo>
                      <a:pt x="62395" y="21503"/>
                    </a:lnTo>
                    <a:cubicBezTo>
                      <a:pt x="69538" y="22646"/>
                      <a:pt x="76682" y="19979"/>
                      <a:pt x="81445" y="14549"/>
                    </a:cubicBezTo>
                    <a:lnTo>
                      <a:pt x="87826" y="7215"/>
                    </a:lnTo>
                    <a:cubicBezTo>
                      <a:pt x="96113" y="-2405"/>
                      <a:pt x="111067" y="-2405"/>
                      <a:pt x="119354" y="7215"/>
                    </a:cubicBezTo>
                    <a:lnTo>
                      <a:pt x="125736" y="14549"/>
                    </a:lnTo>
                    <a:cubicBezTo>
                      <a:pt x="130498" y="19979"/>
                      <a:pt x="137642" y="22646"/>
                      <a:pt x="144786" y="21503"/>
                    </a:cubicBezTo>
                    <a:lnTo>
                      <a:pt x="154311" y="19979"/>
                    </a:lnTo>
                    <a:cubicBezTo>
                      <a:pt x="166884" y="17978"/>
                      <a:pt x="178219" y="27599"/>
                      <a:pt x="178504" y="40267"/>
                    </a:cubicBezTo>
                    <a:lnTo>
                      <a:pt x="178695" y="49887"/>
                    </a:lnTo>
                    <a:cubicBezTo>
                      <a:pt x="178790" y="57126"/>
                      <a:pt x="182695" y="63698"/>
                      <a:pt x="188791" y="67413"/>
                    </a:cubicBezTo>
                    <a:lnTo>
                      <a:pt x="197078" y="72366"/>
                    </a:lnTo>
                    <a:cubicBezTo>
                      <a:pt x="207937" y="78938"/>
                      <a:pt x="210508" y="93512"/>
                      <a:pt x="202507" y="103418"/>
                    </a:cubicBezTo>
                    <a:lnTo>
                      <a:pt x="196412" y="110942"/>
                    </a:lnTo>
                    <a:cubicBezTo>
                      <a:pt x="191839" y="116562"/>
                      <a:pt x="190506" y="124087"/>
                      <a:pt x="192887" y="130850"/>
                    </a:cubicBezTo>
                    <a:lnTo>
                      <a:pt x="196030" y="139994"/>
                    </a:lnTo>
                    <a:cubicBezTo>
                      <a:pt x="200126" y="151995"/>
                      <a:pt x="192697" y="164854"/>
                      <a:pt x="180219" y="167330"/>
                    </a:cubicBezTo>
                    <a:lnTo>
                      <a:pt x="170694" y="169140"/>
                    </a:lnTo>
                    <a:cubicBezTo>
                      <a:pt x="163645" y="170474"/>
                      <a:pt x="157740" y="175427"/>
                      <a:pt x="155168" y="182189"/>
                    </a:cubicBezTo>
                    <a:lnTo>
                      <a:pt x="151739" y="191238"/>
                    </a:lnTo>
                    <a:cubicBezTo>
                      <a:pt x="147167" y="203049"/>
                      <a:pt x="133165" y="208193"/>
                      <a:pt x="122116" y="202001"/>
                    </a:cubicBezTo>
                    <a:lnTo>
                      <a:pt x="113639" y="197334"/>
                    </a:lnTo>
                    <a:cubicBezTo>
                      <a:pt x="107353" y="193810"/>
                      <a:pt x="99637" y="193810"/>
                      <a:pt x="93351" y="197334"/>
                    </a:cubicBez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4" name="Freihandform: Form 53">
                <a:extLst>
                  <a:ext uri="{FF2B5EF4-FFF2-40B4-BE49-F238E27FC236}">
                    <a16:creationId xmlns:a16="http://schemas.microsoft.com/office/drawing/2014/main" id="{4B0120F8-AEEB-C881-B8D7-B3DA26FBCA88}"/>
                  </a:ext>
                </a:extLst>
              </p:cNvPr>
              <p:cNvSpPr/>
              <p:nvPr/>
            </p:nvSpPr>
            <p:spPr>
              <a:xfrm>
                <a:off x="4495133" y="2772251"/>
                <a:ext cx="126682" cy="123825"/>
              </a:xfrm>
              <a:custGeom>
                <a:avLst/>
                <a:gdLst>
                  <a:gd name="connsiteX0" fmla="*/ 126682 w 126682"/>
                  <a:gd name="connsiteY0" fmla="*/ 51911 h 123825"/>
                  <a:gd name="connsiteX1" fmla="*/ 54769 w 126682"/>
                  <a:gd name="connsiteY1" fmla="*/ 123825 h 123825"/>
                  <a:gd name="connsiteX2" fmla="*/ 58198 w 126682"/>
                  <a:gd name="connsiteY2" fmla="*/ 65722 h 123825"/>
                  <a:gd name="connsiteX3" fmla="*/ 0 w 126682"/>
                  <a:gd name="connsiteY3" fmla="*/ 69151 h 123825"/>
                  <a:gd name="connsiteX4" fmla="*/ 69151 w 126682"/>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2" h="123825">
                    <a:moveTo>
                      <a:pt x="126682" y="51911"/>
                    </a:moveTo>
                    <a:lnTo>
                      <a:pt x="54769" y="123825"/>
                    </a:lnTo>
                    <a:lnTo>
                      <a:pt x="58198" y="65722"/>
                    </a:lnTo>
                    <a:lnTo>
                      <a:pt x="0" y="69151"/>
                    </a:lnTo>
                    <a:lnTo>
                      <a:pt x="69151"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55" name="Freihandform: Form 54">
                <a:extLst>
                  <a:ext uri="{FF2B5EF4-FFF2-40B4-BE49-F238E27FC236}">
                    <a16:creationId xmlns:a16="http://schemas.microsoft.com/office/drawing/2014/main" id="{E16CA162-1B41-AEFB-01AC-5C7546B7978E}"/>
                  </a:ext>
                </a:extLst>
              </p:cNvPr>
              <p:cNvSpPr/>
              <p:nvPr/>
            </p:nvSpPr>
            <p:spPr>
              <a:xfrm>
                <a:off x="4698111" y="2772251"/>
                <a:ext cx="126777" cy="123825"/>
              </a:xfrm>
              <a:custGeom>
                <a:avLst/>
                <a:gdLst>
                  <a:gd name="connsiteX0" fmla="*/ 0 w 126777"/>
                  <a:gd name="connsiteY0" fmla="*/ 51911 h 123825"/>
                  <a:gd name="connsiteX1" fmla="*/ 72009 w 126777"/>
                  <a:gd name="connsiteY1" fmla="*/ 123825 h 123825"/>
                  <a:gd name="connsiteX2" fmla="*/ 68580 w 126777"/>
                  <a:gd name="connsiteY2" fmla="*/ 65722 h 123825"/>
                  <a:gd name="connsiteX3" fmla="*/ 126778 w 126777"/>
                  <a:gd name="connsiteY3" fmla="*/ 69151 h 123825"/>
                  <a:gd name="connsiteX4" fmla="*/ 57626 w 126777"/>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77" h="123825">
                    <a:moveTo>
                      <a:pt x="0" y="51911"/>
                    </a:moveTo>
                    <a:lnTo>
                      <a:pt x="72009" y="123825"/>
                    </a:lnTo>
                    <a:lnTo>
                      <a:pt x="68580" y="65722"/>
                    </a:lnTo>
                    <a:lnTo>
                      <a:pt x="126778" y="69151"/>
                    </a:lnTo>
                    <a:lnTo>
                      <a:pt x="57626"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grpSp>
        <p:nvGrpSpPr>
          <p:cNvPr id="56" name="Gruppieren 55">
            <a:extLst>
              <a:ext uri="{FF2B5EF4-FFF2-40B4-BE49-F238E27FC236}">
                <a16:creationId xmlns:a16="http://schemas.microsoft.com/office/drawing/2014/main" id="{0F4A890B-6BBE-BEF6-5C61-8F82E6615115}"/>
              </a:ext>
            </a:extLst>
          </p:cNvPr>
          <p:cNvGrpSpPr>
            <a:grpSpLocks noChangeAspect="1"/>
          </p:cNvGrpSpPr>
          <p:nvPr/>
        </p:nvGrpSpPr>
        <p:grpSpPr>
          <a:xfrm>
            <a:off x="6159352" y="1207688"/>
            <a:ext cx="444581" cy="504000"/>
            <a:chOff x="4245102" y="2246090"/>
            <a:chExt cx="622172" cy="705326"/>
          </a:xfrm>
        </p:grpSpPr>
        <p:grpSp>
          <p:nvGrpSpPr>
            <p:cNvPr id="57" name="Grafik 124">
              <a:extLst>
                <a:ext uri="{FF2B5EF4-FFF2-40B4-BE49-F238E27FC236}">
                  <a16:creationId xmlns:a16="http://schemas.microsoft.com/office/drawing/2014/main" id="{AA9F8D4D-38FA-3457-3A96-DF9058EC5DE8}"/>
                </a:ext>
              </a:extLst>
            </p:cNvPr>
            <p:cNvGrpSpPr/>
            <p:nvPr/>
          </p:nvGrpSpPr>
          <p:grpSpPr>
            <a:xfrm>
              <a:off x="4338542" y="2246090"/>
              <a:ext cx="528732" cy="585787"/>
              <a:chOff x="4338542" y="2246090"/>
              <a:chExt cx="528732" cy="585787"/>
            </a:xfrm>
            <a:noFill/>
          </p:grpSpPr>
          <p:sp>
            <p:nvSpPr>
              <p:cNvPr id="60" name="Freihandform: Form 59">
                <a:extLst>
                  <a:ext uri="{FF2B5EF4-FFF2-40B4-BE49-F238E27FC236}">
                    <a16:creationId xmlns:a16="http://schemas.microsoft.com/office/drawing/2014/main" id="{365E95BE-FE7C-0457-21F6-DE47430C133D}"/>
                  </a:ext>
                </a:extLst>
              </p:cNvPr>
              <p:cNvSpPr/>
              <p:nvPr/>
            </p:nvSpPr>
            <p:spPr>
              <a:xfrm>
                <a:off x="4338542" y="2320575"/>
                <a:ext cx="323183" cy="511301"/>
              </a:xfrm>
              <a:custGeom>
                <a:avLst/>
                <a:gdLst>
                  <a:gd name="connsiteX0" fmla="*/ 0 w 323183"/>
                  <a:gd name="connsiteY0" fmla="*/ 268700 h 511301"/>
                  <a:gd name="connsiteX1" fmla="*/ 0 w 323183"/>
                  <a:gd name="connsiteY1" fmla="*/ 0 h 511301"/>
                  <a:gd name="connsiteX2" fmla="*/ 323183 w 323183"/>
                  <a:gd name="connsiteY2" fmla="*/ 0 h 511301"/>
                  <a:gd name="connsiteX3" fmla="*/ 323183 w 323183"/>
                  <a:gd name="connsiteY3" fmla="*/ 511302 h 511301"/>
                  <a:gd name="connsiteX4" fmla="*/ 171164 w 323183"/>
                  <a:gd name="connsiteY4" fmla="*/ 511302 h 51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183" h="511301">
                    <a:moveTo>
                      <a:pt x="0" y="268700"/>
                    </a:moveTo>
                    <a:lnTo>
                      <a:pt x="0" y="0"/>
                    </a:lnTo>
                    <a:lnTo>
                      <a:pt x="323183" y="0"/>
                    </a:lnTo>
                    <a:lnTo>
                      <a:pt x="323183" y="511302"/>
                    </a:lnTo>
                    <a:lnTo>
                      <a:pt x="171164" y="511302"/>
                    </a:lnTo>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1" name="Freihandform: Form 60">
                <a:extLst>
                  <a:ext uri="{FF2B5EF4-FFF2-40B4-BE49-F238E27FC236}">
                    <a16:creationId xmlns:a16="http://schemas.microsoft.com/office/drawing/2014/main" id="{282B14D6-C9ED-8810-7C30-B5027CCFAEC0}"/>
                  </a:ext>
                </a:extLst>
              </p:cNvPr>
              <p:cNvSpPr/>
              <p:nvPr/>
            </p:nvSpPr>
            <p:spPr>
              <a:xfrm>
                <a:off x="4393787" y="2246090"/>
                <a:ext cx="212693" cy="74485"/>
              </a:xfrm>
              <a:custGeom>
                <a:avLst/>
                <a:gdLst>
                  <a:gd name="connsiteX0" fmla="*/ 0 w 212693"/>
                  <a:gd name="connsiteY0" fmla="*/ 0 h 74485"/>
                  <a:gd name="connsiteX1" fmla="*/ 212693 w 212693"/>
                  <a:gd name="connsiteY1" fmla="*/ 0 h 74485"/>
                  <a:gd name="connsiteX2" fmla="*/ 212693 w 212693"/>
                  <a:gd name="connsiteY2" fmla="*/ 74486 h 74485"/>
                  <a:gd name="connsiteX3" fmla="*/ 0 w 212693"/>
                  <a:gd name="connsiteY3" fmla="*/ 74486 h 74485"/>
                </a:gdLst>
                <a:ahLst/>
                <a:cxnLst>
                  <a:cxn ang="0">
                    <a:pos x="connsiteX0" y="connsiteY0"/>
                  </a:cxn>
                  <a:cxn ang="0">
                    <a:pos x="connsiteX1" y="connsiteY1"/>
                  </a:cxn>
                  <a:cxn ang="0">
                    <a:pos x="connsiteX2" y="connsiteY2"/>
                  </a:cxn>
                  <a:cxn ang="0">
                    <a:pos x="connsiteX3" y="connsiteY3"/>
                  </a:cxn>
                </a:cxnLst>
                <a:rect l="l" t="t" r="r" b="b"/>
                <a:pathLst>
                  <a:path w="212693" h="74485">
                    <a:moveTo>
                      <a:pt x="0" y="0"/>
                    </a:moveTo>
                    <a:lnTo>
                      <a:pt x="212693" y="0"/>
                    </a:lnTo>
                    <a:lnTo>
                      <a:pt x="212693" y="74486"/>
                    </a:lnTo>
                    <a:lnTo>
                      <a:pt x="0" y="74486"/>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2" name="Freihandform: Form 61">
                <a:extLst>
                  <a:ext uri="{FF2B5EF4-FFF2-40B4-BE49-F238E27FC236}">
                    <a16:creationId xmlns:a16="http://schemas.microsoft.com/office/drawing/2014/main" id="{9D4AA07D-5664-8208-C730-4E93DD3C72BB}"/>
                  </a:ext>
                </a:extLst>
              </p:cNvPr>
              <p:cNvSpPr/>
              <p:nvPr/>
            </p:nvSpPr>
            <p:spPr>
              <a:xfrm>
                <a:off x="4525994" y="2739008"/>
                <a:ext cx="49815" cy="90392"/>
              </a:xfrm>
              <a:custGeom>
                <a:avLst/>
                <a:gdLst>
                  <a:gd name="connsiteX0" fmla="*/ 0 w 49815"/>
                  <a:gd name="connsiteY0" fmla="*/ 0 h 90392"/>
                  <a:gd name="connsiteX1" fmla="*/ 49816 w 49815"/>
                  <a:gd name="connsiteY1" fmla="*/ 0 h 90392"/>
                  <a:gd name="connsiteX2" fmla="*/ 49816 w 49815"/>
                  <a:gd name="connsiteY2" fmla="*/ 90392 h 90392"/>
                </a:gdLst>
                <a:ahLst/>
                <a:cxnLst>
                  <a:cxn ang="0">
                    <a:pos x="connsiteX0" y="connsiteY0"/>
                  </a:cxn>
                  <a:cxn ang="0">
                    <a:pos x="connsiteX1" y="connsiteY1"/>
                  </a:cxn>
                  <a:cxn ang="0">
                    <a:pos x="connsiteX2" y="connsiteY2"/>
                  </a:cxn>
                </a:cxnLst>
                <a:rect l="l" t="t" r="r" b="b"/>
                <a:pathLst>
                  <a:path w="49815" h="90392">
                    <a:moveTo>
                      <a:pt x="0" y="0"/>
                    </a:moveTo>
                    <a:lnTo>
                      <a:pt x="49816" y="0"/>
                    </a:lnTo>
                    <a:lnTo>
                      <a:pt x="49816" y="90392"/>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3" name="Freihandform: Form 62">
                <a:extLst>
                  <a:ext uri="{FF2B5EF4-FFF2-40B4-BE49-F238E27FC236}">
                    <a16:creationId xmlns:a16="http://schemas.microsoft.com/office/drawing/2014/main" id="{BA694423-AC05-A78C-AB49-EF8707D04B07}"/>
                  </a:ext>
                </a:extLst>
              </p:cNvPr>
              <p:cNvSpPr/>
              <p:nvPr/>
            </p:nvSpPr>
            <p:spPr>
              <a:xfrm>
                <a:off x="4704207" y="2394870"/>
                <a:ext cx="121443" cy="51530"/>
              </a:xfrm>
              <a:custGeom>
                <a:avLst/>
                <a:gdLst>
                  <a:gd name="connsiteX0" fmla="*/ 0 w 121443"/>
                  <a:gd name="connsiteY0" fmla="*/ 0 h 51530"/>
                  <a:gd name="connsiteX1" fmla="*/ 121444 w 121443"/>
                  <a:gd name="connsiteY1" fmla="*/ 0 h 51530"/>
                  <a:gd name="connsiteX2" fmla="*/ 121444 w 121443"/>
                  <a:gd name="connsiteY2" fmla="*/ 51530 h 51530"/>
                  <a:gd name="connsiteX3" fmla="*/ 0 w 121443"/>
                  <a:gd name="connsiteY3" fmla="*/ 51530 h 51530"/>
                </a:gdLst>
                <a:ahLst/>
                <a:cxnLst>
                  <a:cxn ang="0">
                    <a:pos x="connsiteX0" y="connsiteY0"/>
                  </a:cxn>
                  <a:cxn ang="0">
                    <a:pos x="connsiteX1" y="connsiteY1"/>
                  </a:cxn>
                  <a:cxn ang="0">
                    <a:pos x="connsiteX2" y="connsiteY2"/>
                  </a:cxn>
                  <a:cxn ang="0">
                    <a:pos x="connsiteX3" y="connsiteY3"/>
                  </a:cxn>
                </a:cxnLst>
                <a:rect l="l" t="t" r="r" b="b"/>
                <a:pathLst>
                  <a:path w="121443" h="51530">
                    <a:moveTo>
                      <a:pt x="0" y="0"/>
                    </a:moveTo>
                    <a:lnTo>
                      <a:pt x="121444" y="0"/>
                    </a:lnTo>
                    <a:lnTo>
                      <a:pt x="121444" y="51530"/>
                    </a:lnTo>
                    <a:lnTo>
                      <a:pt x="0" y="51530"/>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4" name="Freihandform: Form 63">
                <a:extLst>
                  <a:ext uri="{FF2B5EF4-FFF2-40B4-BE49-F238E27FC236}">
                    <a16:creationId xmlns:a16="http://schemas.microsoft.com/office/drawing/2014/main" id="{F34D3A23-AB7D-1F10-9DF2-1B29AAF64920}"/>
                  </a:ext>
                </a:extLst>
              </p:cNvPr>
              <p:cNvSpPr/>
              <p:nvPr/>
            </p:nvSpPr>
            <p:spPr>
              <a:xfrm>
                <a:off x="4662963" y="2446305"/>
                <a:ext cx="204311" cy="385476"/>
              </a:xfrm>
              <a:custGeom>
                <a:avLst/>
                <a:gdLst>
                  <a:gd name="connsiteX0" fmla="*/ 0 w 204311"/>
                  <a:gd name="connsiteY0" fmla="*/ 0 h 385476"/>
                  <a:gd name="connsiteX1" fmla="*/ 204311 w 204311"/>
                  <a:gd name="connsiteY1" fmla="*/ 0 h 385476"/>
                  <a:gd name="connsiteX2" fmla="*/ 204311 w 204311"/>
                  <a:gd name="connsiteY2" fmla="*/ 385477 h 385476"/>
                  <a:gd name="connsiteX3" fmla="*/ 0 w 204311"/>
                  <a:gd name="connsiteY3" fmla="*/ 385477 h 385476"/>
                </a:gdLst>
                <a:ahLst/>
                <a:cxnLst>
                  <a:cxn ang="0">
                    <a:pos x="connsiteX0" y="connsiteY0"/>
                  </a:cxn>
                  <a:cxn ang="0">
                    <a:pos x="connsiteX1" y="connsiteY1"/>
                  </a:cxn>
                  <a:cxn ang="0">
                    <a:pos x="connsiteX2" y="connsiteY2"/>
                  </a:cxn>
                  <a:cxn ang="0">
                    <a:pos x="connsiteX3" y="connsiteY3"/>
                  </a:cxn>
                </a:cxnLst>
                <a:rect l="l" t="t" r="r" b="b"/>
                <a:pathLst>
                  <a:path w="204311" h="385476">
                    <a:moveTo>
                      <a:pt x="0" y="0"/>
                    </a:moveTo>
                    <a:lnTo>
                      <a:pt x="204311" y="0"/>
                    </a:lnTo>
                    <a:lnTo>
                      <a:pt x="204311" y="385477"/>
                    </a:lnTo>
                    <a:lnTo>
                      <a:pt x="0" y="385477"/>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5" name="Freihandform: Form 64">
                <a:extLst>
                  <a:ext uri="{FF2B5EF4-FFF2-40B4-BE49-F238E27FC236}">
                    <a16:creationId xmlns:a16="http://schemas.microsoft.com/office/drawing/2014/main" id="{66FD81AB-FAFD-5B2E-9854-C7A2599C82E6}"/>
                  </a:ext>
                </a:extLst>
              </p:cNvPr>
              <p:cNvSpPr/>
              <p:nvPr/>
            </p:nvSpPr>
            <p:spPr>
              <a:xfrm>
                <a:off x="4393787" y="2377154"/>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6" name="Freihandform: Form 65">
                <a:extLst>
                  <a:ext uri="{FF2B5EF4-FFF2-40B4-BE49-F238E27FC236}">
                    <a16:creationId xmlns:a16="http://schemas.microsoft.com/office/drawing/2014/main" id="{B601005C-8BAB-05CF-F145-A4E329ED9DFF}"/>
                  </a:ext>
                </a:extLst>
              </p:cNvPr>
              <p:cNvSpPr/>
              <p:nvPr/>
            </p:nvSpPr>
            <p:spPr>
              <a:xfrm>
                <a:off x="4545139" y="2377154"/>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7" name="Freihandform: Form 66">
                <a:extLst>
                  <a:ext uri="{FF2B5EF4-FFF2-40B4-BE49-F238E27FC236}">
                    <a16:creationId xmlns:a16="http://schemas.microsoft.com/office/drawing/2014/main" id="{FF0F6BFA-5679-FC2D-5021-E59E0D74599B}"/>
                  </a:ext>
                </a:extLst>
              </p:cNvPr>
              <p:cNvSpPr/>
              <p:nvPr/>
            </p:nvSpPr>
            <p:spPr>
              <a:xfrm>
                <a:off x="4393787" y="2503074"/>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8" name="Freihandform: Form 67">
                <a:extLst>
                  <a:ext uri="{FF2B5EF4-FFF2-40B4-BE49-F238E27FC236}">
                    <a16:creationId xmlns:a16="http://schemas.microsoft.com/office/drawing/2014/main" id="{D043B77A-4D7F-FFC6-7A8A-C6B5DBD66720}"/>
                  </a:ext>
                </a:extLst>
              </p:cNvPr>
              <p:cNvSpPr/>
              <p:nvPr/>
            </p:nvSpPr>
            <p:spPr>
              <a:xfrm>
                <a:off x="4545139" y="2503074"/>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69" name="Freihandform: Form 68">
                <a:extLst>
                  <a:ext uri="{FF2B5EF4-FFF2-40B4-BE49-F238E27FC236}">
                    <a16:creationId xmlns:a16="http://schemas.microsoft.com/office/drawing/2014/main" id="{8D750B18-E21F-9A0C-E305-E157E64EB365}"/>
                  </a:ext>
                </a:extLst>
              </p:cNvPr>
              <p:cNvSpPr/>
              <p:nvPr/>
            </p:nvSpPr>
            <p:spPr>
              <a:xfrm>
                <a:off x="4734687" y="2739009"/>
                <a:ext cx="61340" cy="90392"/>
              </a:xfrm>
              <a:custGeom>
                <a:avLst/>
                <a:gdLst>
                  <a:gd name="connsiteX0" fmla="*/ 0 w 61340"/>
                  <a:gd name="connsiteY0" fmla="*/ 0 h 90392"/>
                  <a:gd name="connsiteX1" fmla="*/ 61341 w 61340"/>
                  <a:gd name="connsiteY1" fmla="*/ 0 h 90392"/>
                  <a:gd name="connsiteX2" fmla="*/ 61341 w 61340"/>
                  <a:gd name="connsiteY2" fmla="*/ 90392 h 90392"/>
                  <a:gd name="connsiteX3" fmla="*/ 0 w 61340"/>
                  <a:gd name="connsiteY3" fmla="*/ 90392 h 90392"/>
                </a:gdLst>
                <a:ahLst/>
                <a:cxnLst>
                  <a:cxn ang="0">
                    <a:pos x="connsiteX0" y="connsiteY0"/>
                  </a:cxn>
                  <a:cxn ang="0">
                    <a:pos x="connsiteX1" y="connsiteY1"/>
                  </a:cxn>
                  <a:cxn ang="0">
                    <a:pos x="connsiteX2" y="connsiteY2"/>
                  </a:cxn>
                  <a:cxn ang="0">
                    <a:pos x="connsiteX3" y="connsiteY3"/>
                  </a:cxn>
                </a:cxnLst>
                <a:rect l="l" t="t" r="r" b="b"/>
                <a:pathLst>
                  <a:path w="61340" h="90392">
                    <a:moveTo>
                      <a:pt x="0" y="0"/>
                    </a:moveTo>
                    <a:lnTo>
                      <a:pt x="61341" y="0"/>
                    </a:lnTo>
                    <a:lnTo>
                      <a:pt x="61341" y="90392"/>
                    </a:lnTo>
                    <a:lnTo>
                      <a:pt x="0" y="90392"/>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0" name="Freihandform: Form 69">
                <a:extLst>
                  <a:ext uri="{FF2B5EF4-FFF2-40B4-BE49-F238E27FC236}">
                    <a16:creationId xmlns:a16="http://schemas.microsoft.com/office/drawing/2014/main" id="{F56A5283-B373-3540-0741-A3D26197F263}"/>
                  </a:ext>
                </a:extLst>
              </p:cNvPr>
              <p:cNvSpPr/>
              <p:nvPr/>
            </p:nvSpPr>
            <p:spPr>
              <a:xfrm>
                <a:off x="4734687" y="2503074"/>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1" name="Freihandform: Form 70">
                <a:extLst>
                  <a:ext uri="{FF2B5EF4-FFF2-40B4-BE49-F238E27FC236}">
                    <a16:creationId xmlns:a16="http://schemas.microsoft.com/office/drawing/2014/main" id="{F8742E51-0469-7439-D952-9CE431788DAF}"/>
                  </a:ext>
                </a:extLst>
              </p:cNvPr>
              <p:cNvSpPr/>
              <p:nvPr/>
            </p:nvSpPr>
            <p:spPr>
              <a:xfrm>
                <a:off x="4734687" y="2628995"/>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2" name="Freihandform: Form 71">
                <a:extLst>
                  <a:ext uri="{FF2B5EF4-FFF2-40B4-BE49-F238E27FC236}">
                    <a16:creationId xmlns:a16="http://schemas.microsoft.com/office/drawing/2014/main" id="{B5151E77-9A83-D531-CC14-740A0185DCF1}"/>
                  </a:ext>
                </a:extLst>
              </p:cNvPr>
              <p:cNvSpPr/>
              <p:nvPr/>
            </p:nvSpPr>
            <p:spPr>
              <a:xfrm>
                <a:off x="4545139" y="2628995"/>
                <a:ext cx="61340" cy="61340"/>
              </a:xfrm>
              <a:custGeom>
                <a:avLst/>
                <a:gdLst>
                  <a:gd name="connsiteX0" fmla="*/ 0 w 61340"/>
                  <a:gd name="connsiteY0" fmla="*/ 0 h 61340"/>
                  <a:gd name="connsiteX1" fmla="*/ 61341 w 61340"/>
                  <a:gd name="connsiteY1" fmla="*/ 0 h 61340"/>
                  <a:gd name="connsiteX2" fmla="*/ 61341 w 61340"/>
                  <a:gd name="connsiteY2" fmla="*/ 61341 h 61340"/>
                  <a:gd name="connsiteX3" fmla="*/ 0 w 61340"/>
                  <a:gd name="connsiteY3" fmla="*/ 61341 h 61340"/>
                </a:gdLst>
                <a:ahLst/>
                <a:cxnLst>
                  <a:cxn ang="0">
                    <a:pos x="connsiteX0" y="connsiteY0"/>
                  </a:cxn>
                  <a:cxn ang="0">
                    <a:pos x="connsiteX1" y="connsiteY1"/>
                  </a:cxn>
                  <a:cxn ang="0">
                    <a:pos x="connsiteX2" y="connsiteY2"/>
                  </a:cxn>
                  <a:cxn ang="0">
                    <a:pos x="connsiteX3" y="connsiteY3"/>
                  </a:cxn>
                </a:cxnLst>
                <a:rect l="l" t="t" r="r" b="b"/>
                <a:pathLst>
                  <a:path w="61340" h="61340">
                    <a:moveTo>
                      <a:pt x="0" y="0"/>
                    </a:moveTo>
                    <a:lnTo>
                      <a:pt x="61341" y="0"/>
                    </a:lnTo>
                    <a:lnTo>
                      <a:pt x="61341" y="61341"/>
                    </a:lnTo>
                    <a:lnTo>
                      <a:pt x="0" y="61341"/>
                    </a:ln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sp>
          <p:nvSpPr>
            <p:cNvPr id="58" name="Freihandform: Form 57">
              <a:extLst>
                <a:ext uri="{FF2B5EF4-FFF2-40B4-BE49-F238E27FC236}">
                  <a16:creationId xmlns:a16="http://schemas.microsoft.com/office/drawing/2014/main" id="{2909EB53-C4FC-3711-CD88-B13BEF1563D7}"/>
                </a:ext>
              </a:extLst>
            </p:cNvPr>
            <p:cNvSpPr/>
            <p:nvPr/>
          </p:nvSpPr>
          <p:spPr>
            <a:xfrm>
              <a:off x="4245102" y="2635472"/>
              <a:ext cx="233171" cy="315944"/>
            </a:xfrm>
            <a:custGeom>
              <a:avLst/>
              <a:gdLst>
                <a:gd name="connsiteX0" fmla="*/ 116586 w 233171"/>
                <a:gd name="connsiteY0" fmla="*/ 0 h 315944"/>
                <a:gd name="connsiteX1" fmla="*/ 0 w 233171"/>
                <a:gd name="connsiteY1" fmla="*/ 116586 h 315944"/>
                <a:gd name="connsiteX2" fmla="*/ 116586 w 233171"/>
                <a:gd name="connsiteY2" fmla="*/ 315944 h 315944"/>
                <a:gd name="connsiteX3" fmla="*/ 233172 w 233171"/>
                <a:gd name="connsiteY3" fmla="*/ 116586 h 315944"/>
                <a:gd name="connsiteX4" fmla="*/ 116586 w 233171"/>
                <a:gd name="connsiteY4" fmla="*/ 0 h 315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1" h="315944">
                  <a:moveTo>
                    <a:pt x="116586" y="0"/>
                  </a:moveTo>
                  <a:cubicBezTo>
                    <a:pt x="52197" y="0"/>
                    <a:pt x="0" y="52197"/>
                    <a:pt x="0" y="116586"/>
                  </a:cubicBezTo>
                  <a:cubicBezTo>
                    <a:pt x="0" y="197453"/>
                    <a:pt x="116586" y="315944"/>
                    <a:pt x="116586" y="315944"/>
                  </a:cubicBezTo>
                  <a:cubicBezTo>
                    <a:pt x="116586" y="315944"/>
                    <a:pt x="233172" y="197549"/>
                    <a:pt x="233172" y="116586"/>
                  </a:cubicBezTo>
                  <a:cubicBezTo>
                    <a:pt x="233172" y="52197"/>
                    <a:pt x="180975" y="0"/>
                    <a:pt x="116586" y="0"/>
                  </a:cubicBez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srgbClr val="060606"/>
                </a:solidFill>
                <a:effectLst/>
                <a:uLnTx/>
                <a:uFillTx/>
                <a:latin typeface="Calibri Light"/>
                <a:ea typeface="+mn-ea"/>
                <a:cs typeface="+mn-cs"/>
              </a:endParaRPr>
            </a:p>
          </p:txBody>
        </p:sp>
        <p:sp>
          <p:nvSpPr>
            <p:cNvPr id="59" name="Freihandform: Form 58">
              <a:extLst>
                <a:ext uri="{FF2B5EF4-FFF2-40B4-BE49-F238E27FC236}">
                  <a16:creationId xmlns:a16="http://schemas.microsoft.com/office/drawing/2014/main" id="{C7C40506-92D9-F9AD-BDE8-7316F480F2AE}"/>
                </a:ext>
              </a:extLst>
            </p:cNvPr>
            <p:cNvSpPr/>
            <p:nvPr/>
          </p:nvSpPr>
          <p:spPr>
            <a:xfrm rot="16996800">
              <a:off x="4314166" y="2707775"/>
              <a:ext cx="95059" cy="95059"/>
            </a:xfrm>
            <a:custGeom>
              <a:avLst/>
              <a:gdLst>
                <a:gd name="connsiteX0" fmla="*/ 95059 w 95059"/>
                <a:gd name="connsiteY0" fmla="*/ 47530 h 95059"/>
                <a:gd name="connsiteX1" fmla="*/ 47530 w 95059"/>
                <a:gd name="connsiteY1" fmla="*/ 95059 h 95059"/>
                <a:gd name="connsiteX2" fmla="*/ 0 w 95059"/>
                <a:gd name="connsiteY2" fmla="*/ 47530 h 95059"/>
                <a:gd name="connsiteX3" fmla="*/ 47530 w 95059"/>
                <a:gd name="connsiteY3" fmla="*/ 0 h 95059"/>
                <a:gd name="connsiteX4" fmla="*/ 95059 w 95059"/>
                <a:gd name="connsiteY4" fmla="*/ 47530 h 9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59" h="95059">
                  <a:moveTo>
                    <a:pt x="95059" y="47530"/>
                  </a:moveTo>
                  <a:cubicBezTo>
                    <a:pt x="95059" y="73780"/>
                    <a:pt x="73780" y="95059"/>
                    <a:pt x="47530" y="95059"/>
                  </a:cubicBezTo>
                  <a:cubicBezTo>
                    <a:pt x="21280" y="95059"/>
                    <a:pt x="0" y="73780"/>
                    <a:pt x="0" y="47530"/>
                  </a:cubicBezTo>
                  <a:cubicBezTo>
                    <a:pt x="0" y="21280"/>
                    <a:pt x="21280" y="0"/>
                    <a:pt x="47530" y="0"/>
                  </a:cubicBezTo>
                  <a:cubicBezTo>
                    <a:pt x="73780" y="0"/>
                    <a:pt x="95059" y="21280"/>
                    <a:pt x="95059" y="47530"/>
                  </a:cubicBezTo>
                  <a:close/>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grpSp>
        <p:nvGrpSpPr>
          <p:cNvPr id="73" name="Gruppieren 72">
            <a:extLst>
              <a:ext uri="{FF2B5EF4-FFF2-40B4-BE49-F238E27FC236}">
                <a16:creationId xmlns:a16="http://schemas.microsoft.com/office/drawing/2014/main" id="{B99A75DE-B002-1857-ADFE-69BE781724B9}"/>
              </a:ext>
            </a:extLst>
          </p:cNvPr>
          <p:cNvGrpSpPr>
            <a:grpSpLocks noChangeAspect="1"/>
          </p:cNvGrpSpPr>
          <p:nvPr/>
        </p:nvGrpSpPr>
        <p:grpSpPr>
          <a:xfrm>
            <a:off x="1821615" y="3020087"/>
            <a:ext cx="489212" cy="504000"/>
            <a:chOff x="4269390" y="2272379"/>
            <a:chExt cx="620744" cy="639508"/>
          </a:xfrm>
        </p:grpSpPr>
        <p:sp>
          <p:nvSpPr>
            <p:cNvPr id="74" name="Freihandform: Form 73">
              <a:extLst>
                <a:ext uri="{FF2B5EF4-FFF2-40B4-BE49-F238E27FC236}">
                  <a16:creationId xmlns:a16="http://schemas.microsoft.com/office/drawing/2014/main" id="{0C4212F8-A3D4-BDC2-71E3-59CDB4E3992D}"/>
                </a:ext>
              </a:extLst>
            </p:cNvPr>
            <p:cNvSpPr/>
            <p:nvPr/>
          </p:nvSpPr>
          <p:spPr>
            <a:xfrm>
              <a:off x="4373213" y="2272379"/>
              <a:ext cx="418147" cy="555402"/>
            </a:xfrm>
            <a:custGeom>
              <a:avLst/>
              <a:gdLst>
                <a:gd name="connsiteX0" fmla="*/ 0 w 418147"/>
                <a:gd name="connsiteY0" fmla="*/ 0 h 555402"/>
                <a:gd name="connsiteX1" fmla="*/ 0 w 418147"/>
                <a:gd name="connsiteY1" fmla="*/ 555403 h 555402"/>
                <a:gd name="connsiteX2" fmla="*/ 418148 w 418147"/>
                <a:gd name="connsiteY2" fmla="*/ 555403 h 555402"/>
                <a:gd name="connsiteX3" fmla="*/ 418148 w 418147"/>
                <a:gd name="connsiteY3" fmla="*/ 88583 h 555402"/>
                <a:gd name="connsiteX4" fmla="*/ 319278 w 418147"/>
                <a:gd name="connsiteY4" fmla="*/ 0 h 555402"/>
                <a:gd name="connsiteX5" fmla="*/ 0 w 418147"/>
                <a:gd name="connsiteY5" fmla="*/ 0 h 55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147" h="555402">
                  <a:moveTo>
                    <a:pt x="0" y="0"/>
                  </a:moveTo>
                  <a:lnTo>
                    <a:pt x="0" y="555403"/>
                  </a:lnTo>
                  <a:lnTo>
                    <a:pt x="418148" y="555403"/>
                  </a:lnTo>
                  <a:lnTo>
                    <a:pt x="418148" y="88583"/>
                  </a:lnTo>
                  <a:lnTo>
                    <a:pt x="319278" y="0"/>
                  </a:lnTo>
                  <a:lnTo>
                    <a:pt x="0" y="0"/>
                  </a:lnTo>
                  <a:close/>
                </a:path>
              </a:pathLst>
            </a:custGeom>
            <a:noFill/>
            <a:ln w="24765"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5" name="Freihandform: Form 74">
              <a:extLst>
                <a:ext uri="{FF2B5EF4-FFF2-40B4-BE49-F238E27FC236}">
                  <a16:creationId xmlns:a16="http://schemas.microsoft.com/office/drawing/2014/main" id="{A359ECC6-67D4-456E-6E77-26C1D1D69779}"/>
                </a:ext>
              </a:extLst>
            </p:cNvPr>
            <p:cNvSpPr/>
            <p:nvPr/>
          </p:nvSpPr>
          <p:spPr>
            <a:xfrm>
              <a:off x="4692491" y="2272379"/>
              <a:ext cx="49434" cy="88582"/>
            </a:xfrm>
            <a:custGeom>
              <a:avLst/>
              <a:gdLst>
                <a:gd name="connsiteX0" fmla="*/ 49435 w 49434"/>
                <a:gd name="connsiteY0" fmla="*/ 88583 h 88582"/>
                <a:gd name="connsiteX1" fmla="*/ 0 w 49434"/>
                <a:gd name="connsiteY1" fmla="*/ 88583 h 88582"/>
                <a:gd name="connsiteX2" fmla="*/ 0 w 49434"/>
                <a:gd name="connsiteY2" fmla="*/ 0 h 88582"/>
              </a:gdLst>
              <a:ahLst/>
              <a:cxnLst>
                <a:cxn ang="0">
                  <a:pos x="connsiteX0" y="connsiteY0"/>
                </a:cxn>
                <a:cxn ang="0">
                  <a:pos x="connsiteX1" y="connsiteY1"/>
                </a:cxn>
                <a:cxn ang="0">
                  <a:pos x="connsiteX2" y="connsiteY2"/>
                </a:cxn>
              </a:cxnLst>
              <a:rect l="l" t="t" r="r" b="b"/>
              <a:pathLst>
                <a:path w="49434" h="88582">
                  <a:moveTo>
                    <a:pt x="49435" y="88583"/>
                  </a:moveTo>
                  <a:lnTo>
                    <a:pt x="0" y="88583"/>
                  </a:lnTo>
                  <a:lnTo>
                    <a:pt x="0"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6" name="Freihandform: Form 75">
              <a:extLst>
                <a:ext uri="{FF2B5EF4-FFF2-40B4-BE49-F238E27FC236}">
                  <a16:creationId xmlns:a16="http://schemas.microsoft.com/office/drawing/2014/main" id="{69ABD05D-614C-259B-4E42-C18109585121}"/>
                </a:ext>
              </a:extLst>
            </p:cNvPr>
            <p:cNvSpPr/>
            <p:nvPr/>
          </p:nvSpPr>
          <p:spPr>
            <a:xfrm>
              <a:off x="4452080" y="2430018"/>
              <a:ext cx="240411" cy="9525"/>
            </a:xfrm>
            <a:custGeom>
              <a:avLst/>
              <a:gdLst>
                <a:gd name="connsiteX0" fmla="*/ 0 w 240411"/>
                <a:gd name="connsiteY0" fmla="*/ 0 h 9525"/>
                <a:gd name="connsiteX1" fmla="*/ 240411 w 240411"/>
                <a:gd name="connsiteY1" fmla="*/ 0 h 9525"/>
              </a:gdLst>
              <a:ahLst/>
              <a:cxnLst>
                <a:cxn ang="0">
                  <a:pos x="connsiteX0" y="connsiteY0"/>
                </a:cxn>
                <a:cxn ang="0">
                  <a:pos x="connsiteX1" y="connsiteY1"/>
                </a:cxn>
              </a:cxnLst>
              <a:rect l="l" t="t" r="r" b="b"/>
              <a:pathLst>
                <a:path w="240411" h="9525">
                  <a:moveTo>
                    <a:pt x="0" y="0"/>
                  </a:moveTo>
                  <a:lnTo>
                    <a:pt x="240411"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7" name="Freihandform: Form 76">
              <a:extLst>
                <a:ext uri="{FF2B5EF4-FFF2-40B4-BE49-F238E27FC236}">
                  <a16:creationId xmlns:a16="http://schemas.microsoft.com/office/drawing/2014/main" id="{14FE904C-3C53-AB93-6E99-6C5BE24FAD4E}"/>
                </a:ext>
              </a:extLst>
            </p:cNvPr>
            <p:cNvSpPr/>
            <p:nvPr/>
          </p:nvSpPr>
          <p:spPr>
            <a:xfrm>
              <a:off x="4452080" y="2486406"/>
              <a:ext cx="240411" cy="9525"/>
            </a:xfrm>
            <a:custGeom>
              <a:avLst/>
              <a:gdLst>
                <a:gd name="connsiteX0" fmla="*/ 0 w 240411"/>
                <a:gd name="connsiteY0" fmla="*/ 0 h 9525"/>
                <a:gd name="connsiteX1" fmla="*/ 240411 w 240411"/>
                <a:gd name="connsiteY1" fmla="*/ 0 h 9525"/>
              </a:gdLst>
              <a:ahLst/>
              <a:cxnLst>
                <a:cxn ang="0">
                  <a:pos x="connsiteX0" y="connsiteY0"/>
                </a:cxn>
                <a:cxn ang="0">
                  <a:pos x="connsiteX1" y="connsiteY1"/>
                </a:cxn>
              </a:cxnLst>
              <a:rect l="l" t="t" r="r" b="b"/>
              <a:pathLst>
                <a:path w="240411" h="9525">
                  <a:moveTo>
                    <a:pt x="0" y="0"/>
                  </a:moveTo>
                  <a:lnTo>
                    <a:pt x="240411"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8" name="Freihandform: Form 77">
              <a:extLst>
                <a:ext uri="{FF2B5EF4-FFF2-40B4-BE49-F238E27FC236}">
                  <a16:creationId xmlns:a16="http://schemas.microsoft.com/office/drawing/2014/main" id="{37D3F69D-845F-D662-435E-F48E6A8EF7BD}"/>
                </a:ext>
              </a:extLst>
            </p:cNvPr>
            <p:cNvSpPr/>
            <p:nvPr/>
          </p:nvSpPr>
          <p:spPr>
            <a:xfrm>
              <a:off x="4452080" y="2542698"/>
              <a:ext cx="240411" cy="9525"/>
            </a:xfrm>
            <a:custGeom>
              <a:avLst/>
              <a:gdLst>
                <a:gd name="connsiteX0" fmla="*/ 0 w 240411"/>
                <a:gd name="connsiteY0" fmla="*/ 0 h 9525"/>
                <a:gd name="connsiteX1" fmla="*/ 240411 w 240411"/>
                <a:gd name="connsiteY1" fmla="*/ 0 h 9525"/>
              </a:gdLst>
              <a:ahLst/>
              <a:cxnLst>
                <a:cxn ang="0">
                  <a:pos x="connsiteX0" y="connsiteY0"/>
                </a:cxn>
                <a:cxn ang="0">
                  <a:pos x="connsiteX1" y="connsiteY1"/>
                </a:cxn>
              </a:cxnLst>
              <a:rect l="l" t="t" r="r" b="b"/>
              <a:pathLst>
                <a:path w="240411" h="9525">
                  <a:moveTo>
                    <a:pt x="0" y="0"/>
                  </a:moveTo>
                  <a:lnTo>
                    <a:pt x="240411"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79" name="Freihandform: Form 78">
              <a:extLst>
                <a:ext uri="{FF2B5EF4-FFF2-40B4-BE49-F238E27FC236}">
                  <a16:creationId xmlns:a16="http://schemas.microsoft.com/office/drawing/2014/main" id="{011E7341-D23D-245A-675C-591692DCE3A8}"/>
                </a:ext>
              </a:extLst>
            </p:cNvPr>
            <p:cNvSpPr/>
            <p:nvPr/>
          </p:nvSpPr>
          <p:spPr>
            <a:xfrm>
              <a:off x="4452080" y="2599086"/>
              <a:ext cx="168116" cy="9525"/>
            </a:xfrm>
            <a:custGeom>
              <a:avLst/>
              <a:gdLst>
                <a:gd name="connsiteX0" fmla="*/ 0 w 168116"/>
                <a:gd name="connsiteY0" fmla="*/ 0 h 9525"/>
                <a:gd name="connsiteX1" fmla="*/ 168116 w 168116"/>
                <a:gd name="connsiteY1" fmla="*/ 0 h 9525"/>
              </a:gdLst>
              <a:ahLst/>
              <a:cxnLst>
                <a:cxn ang="0">
                  <a:pos x="connsiteX0" y="connsiteY0"/>
                </a:cxn>
                <a:cxn ang="0">
                  <a:pos x="connsiteX1" y="connsiteY1"/>
                </a:cxn>
              </a:cxnLst>
              <a:rect l="l" t="t" r="r" b="b"/>
              <a:pathLst>
                <a:path w="168116" h="9525">
                  <a:moveTo>
                    <a:pt x="0" y="0"/>
                  </a:moveTo>
                  <a:lnTo>
                    <a:pt x="168116" y="0"/>
                  </a:lnTo>
                </a:path>
              </a:pathLst>
            </a:custGeom>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0" name="Freihandform: Form 79">
              <a:extLst>
                <a:ext uri="{FF2B5EF4-FFF2-40B4-BE49-F238E27FC236}">
                  <a16:creationId xmlns:a16="http://schemas.microsoft.com/office/drawing/2014/main" id="{16DFB858-B04A-AE16-241B-53EC80ABFEC9}"/>
                </a:ext>
              </a:extLst>
            </p:cNvPr>
            <p:cNvSpPr/>
            <p:nvPr/>
          </p:nvSpPr>
          <p:spPr>
            <a:xfrm>
              <a:off x="4791360" y="2601658"/>
              <a:ext cx="59245" cy="187737"/>
            </a:xfrm>
            <a:custGeom>
              <a:avLst/>
              <a:gdLst>
                <a:gd name="connsiteX0" fmla="*/ 0 w 59245"/>
                <a:gd name="connsiteY0" fmla="*/ 187738 h 187737"/>
                <a:gd name="connsiteX1" fmla="*/ 59246 w 59245"/>
                <a:gd name="connsiteY1" fmla="*/ 180880 h 187737"/>
                <a:gd name="connsiteX2" fmla="*/ 29051 w 59245"/>
                <a:gd name="connsiteY2" fmla="*/ 0 h 187737"/>
              </a:gdLst>
              <a:ahLst/>
              <a:cxnLst>
                <a:cxn ang="0">
                  <a:pos x="connsiteX0" y="connsiteY0"/>
                </a:cxn>
                <a:cxn ang="0">
                  <a:pos x="connsiteX1" y="connsiteY1"/>
                </a:cxn>
                <a:cxn ang="0">
                  <a:pos x="connsiteX2" y="connsiteY2"/>
                </a:cxn>
              </a:cxnLst>
              <a:rect l="l" t="t" r="r" b="b"/>
              <a:pathLst>
                <a:path w="59245" h="187737">
                  <a:moveTo>
                    <a:pt x="0" y="187738"/>
                  </a:moveTo>
                  <a:lnTo>
                    <a:pt x="59246" y="180880"/>
                  </a:lnTo>
                  <a:lnTo>
                    <a:pt x="29051"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1" name="Freihandform: Form 80">
              <a:extLst>
                <a:ext uri="{FF2B5EF4-FFF2-40B4-BE49-F238E27FC236}">
                  <a16:creationId xmlns:a16="http://schemas.microsoft.com/office/drawing/2014/main" id="{3DC6F73E-EB19-C787-F463-20056DF8723B}"/>
                </a:ext>
              </a:extLst>
            </p:cNvPr>
            <p:cNvSpPr/>
            <p:nvPr/>
          </p:nvSpPr>
          <p:spPr>
            <a:xfrm>
              <a:off x="4435030" y="2858262"/>
              <a:ext cx="159448" cy="21716"/>
            </a:xfrm>
            <a:custGeom>
              <a:avLst/>
              <a:gdLst>
                <a:gd name="connsiteX0" fmla="*/ 0 w 159448"/>
                <a:gd name="connsiteY0" fmla="*/ 0 h 21716"/>
                <a:gd name="connsiteX1" fmla="*/ 7620 w 159448"/>
                <a:gd name="connsiteY1" fmla="*/ 21717 h 21716"/>
                <a:gd name="connsiteX2" fmla="*/ 159449 w 159448"/>
                <a:gd name="connsiteY2" fmla="*/ 762 h 21716"/>
              </a:gdLst>
              <a:ahLst/>
              <a:cxnLst>
                <a:cxn ang="0">
                  <a:pos x="connsiteX0" y="connsiteY0"/>
                </a:cxn>
                <a:cxn ang="0">
                  <a:pos x="connsiteX1" y="connsiteY1"/>
                </a:cxn>
                <a:cxn ang="0">
                  <a:pos x="connsiteX2" y="connsiteY2"/>
                </a:cxn>
              </a:cxnLst>
              <a:rect l="l" t="t" r="r" b="b"/>
              <a:pathLst>
                <a:path w="159448" h="21716">
                  <a:moveTo>
                    <a:pt x="0" y="0"/>
                  </a:moveTo>
                  <a:lnTo>
                    <a:pt x="7620" y="21717"/>
                  </a:lnTo>
                  <a:lnTo>
                    <a:pt x="159449" y="762"/>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2" name="Freihandform: Form 81">
              <a:extLst>
                <a:ext uri="{FF2B5EF4-FFF2-40B4-BE49-F238E27FC236}">
                  <a16:creationId xmlns:a16="http://schemas.microsoft.com/office/drawing/2014/main" id="{14E2CE3A-D349-3E7B-11FC-FD15E1EC97B9}"/>
                </a:ext>
              </a:extLst>
            </p:cNvPr>
            <p:cNvSpPr/>
            <p:nvPr/>
          </p:nvSpPr>
          <p:spPr>
            <a:xfrm>
              <a:off x="4306061" y="2319528"/>
              <a:ext cx="36004" cy="166878"/>
            </a:xfrm>
            <a:custGeom>
              <a:avLst/>
              <a:gdLst>
                <a:gd name="connsiteX0" fmla="*/ 36005 w 36004"/>
                <a:gd name="connsiteY0" fmla="*/ 0 h 166878"/>
                <a:gd name="connsiteX1" fmla="*/ 0 w 36004"/>
                <a:gd name="connsiteY1" fmla="*/ 9049 h 166878"/>
                <a:gd name="connsiteX2" fmla="*/ 36005 w 36004"/>
                <a:gd name="connsiteY2" fmla="*/ 166878 h 166878"/>
              </a:gdLst>
              <a:ahLst/>
              <a:cxnLst>
                <a:cxn ang="0">
                  <a:pos x="connsiteX0" y="connsiteY0"/>
                </a:cxn>
                <a:cxn ang="0">
                  <a:pos x="connsiteX1" y="connsiteY1"/>
                </a:cxn>
                <a:cxn ang="0">
                  <a:pos x="connsiteX2" y="connsiteY2"/>
                </a:cxn>
              </a:cxnLst>
              <a:rect l="l" t="t" r="r" b="b"/>
              <a:pathLst>
                <a:path w="36004" h="166878">
                  <a:moveTo>
                    <a:pt x="36005" y="0"/>
                  </a:moveTo>
                  <a:lnTo>
                    <a:pt x="0" y="9049"/>
                  </a:lnTo>
                  <a:lnTo>
                    <a:pt x="36005" y="166878"/>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3" name="Freihandform: Form 82">
              <a:extLst>
                <a:ext uri="{FF2B5EF4-FFF2-40B4-BE49-F238E27FC236}">
                  <a16:creationId xmlns:a16="http://schemas.microsoft.com/office/drawing/2014/main" id="{9DADA9B2-6EE1-92DD-02E8-4F9C8384F9BF}"/>
                </a:ext>
              </a:extLst>
            </p:cNvPr>
            <p:cNvSpPr/>
            <p:nvPr/>
          </p:nvSpPr>
          <p:spPr>
            <a:xfrm>
              <a:off x="4820412" y="2601658"/>
              <a:ext cx="69722" cy="129063"/>
            </a:xfrm>
            <a:custGeom>
              <a:avLst/>
              <a:gdLst>
                <a:gd name="connsiteX0" fmla="*/ 21526 w 69722"/>
                <a:gd name="connsiteY0" fmla="*/ 129064 h 129063"/>
                <a:gd name="connsiteX1" fmla="*/ 69723 w 69722"/>
                <a:gd name="connsiteY1" fmla="*/ 105346 h 129063"/>
                <a:gd name="connsiteX2" fmla="*/ 0 w 69722"/>
                <a:gd name="connsiteY2" fmla="*/ 0 h 129063"/>
              </a:gdLst>
              <a:ahLst/>
              <a:cxnLst>
                <a:cxn ang="0">
                  <a:pos x="connsiteX0" y="connsiteY0"/>
                </a:cxn>
                <a:cxn ang="0">
                  <a:pos x="connsiteX1" y="connsiteY1"/>
                </a:cxn>
                <a:cxn ang="0">
                  <a:pos x="connsiteX2" y="connsiteY2"/>
                </a:cxn>
              </a:cxnLst>
              <a:rect l="l" t="t" r="r" b="b"/>
              <a:pathLst>
                <a:path w="69722" h="129063">
                  <a:moveTo>
                    <a:pt x="21526" y="129064"/>
                  </a:moveTo>
                  <a:lnTo>
                    <a:pt x="69723" y="105346"/>
                  </a:lnTo>
                  <a:lnTo>
                    <a:pt x="0"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4" name="Freihandform: Form 83">
              <a:extLst>
                <a:ext uri="{FF2B5EF4-FFF2-40B4-BE49-F238E27FC236}">
                  <a16:creationId xmlns:a16="http://schemas.microsoft.com/office/drawing/2014/main" id="{85591CFB-CEDE-250D-7512-6B9D425E6B3E}"/>
                </a:ext>
              </a:extLst>
            </p:cNvPr>
            <p:cNvSpPr/>
            <p:nvPr/>
          </p:nvSpPr>
          <p:spPr>
            <a:xfrm>
              <a:off x="4481417" y="2859024"/>
              <a:ext cx="113061" cy="52863"/>
            </a:xfrm>
            <a:custGeom>
              <a:avLst/>
              <a:gdLst>
                <a:gd name="connsiteX0" fmla="*/ 0 w 113061"/>
                <a:gd name="connsiteY0" fmla="*/ 23241 h 52863"/>
                <a:gd name="connsiteX1" fmla="*/ 11239 w 113061"/>
                <a:gd name="connsiteY1" fmla="*/ 52864 h 52863"/>
                <a:gd name="connsiteX2" fmla="*/ 113062 w 113061"/>
                <a:gd name="connsiteY2" fmla="*/ 0 h 52863"/>
              </a:gdLst>
              <a:ahLst/>
              <a:cxnLst>
                <a:cxn ang="0">
                  <a:pos x="connsiteX0" y="connsiteY0"/>
                </a:cxn>
                <a:cxn ang="0">
                  <a:pos x="connsiteX1" y="connsiteY1"/>
                </a:cxn>
                <a:cxn ang="0">
                  <a:pos x="connsiteX2" y="connsiteY2"/>
                </a:cxn>
              </a:cxnLst>
              <a:rect l="l" t="t" r="r" b="b"/>
              <a:pathLst>
                <a:path w="113061" h="52863">
                  <a:moveTo>
                    <a:pt x="0" y="23241"/>
                  </a:moveTo>
                  <a:lnTo>
                    <a:pt x="11239" y="52864"/>
                  </a:lnTo>
                  <a:lnTo>
                    <a:pt x="113062" y="0"/>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sp>
          <p:nvSpPr>
            <p:cNvPr id="85" name="Freihandform: Form 84">
              <a:extLst>
                <a:ext uri="{FF2B5EF4-FFF2-40B4-BE49-F238E27FC236}">
                  <a16:creationId xmlns:a16="http://schemas.microsoft.com/office/drawing/2014/main" id="{36770B9E-C3D8-631F-2A48-D34879DE9BC6}"/>
                </a:ext>
              </a:extLst>
            </p:cNvPr>
            <p:cNvSpPr/>
            <p:nvPr/>
          </p:nvSpPr>
          <p:spPr>
            <a:xfrm>
              <a:off x="4269390" y="2368105"/>
              <a:ext cx="72675" cy="118300"/>
            </a:xfrm>
            <a:custGeom>
              <a:avLst/>
              <a:gdLst>
                <a:gd name="connsiteX0" fmla="*/ 39338 w 72675"/>
                <a:gd name="connsiteY0" fmla="*/ 0 h 118300"/>
                <a:gd name="connsiteX1" fmla="*/ 0 w 72675"/>
                <a:gd name="connsiteY1" fmla="*/ 25717 h 118300"/>
                <a:gd name="connsiteX2" fmla="*/ 72676 w 72675"/>
                <a:gd name="connsiteY2" fmla="*/ 118301 h 118300"/>
              </a:gdLst>
              <a:ahLst/>
              <a:cxnLst>
                <a:cxn ang="0">
                  <a:pos x="connsiteX0" y="connsiteY0"/>
                </a:cxn>
                <a:cxn ang="0">
                  <a:pos x="connsiteX1" y="connsiteY1"/>
                </a:cxn>
                <a:cxn ang="0">
                  <a:pos x="connsiteX2" y="connsiteY2"/>
                </a:cxn>
              </a:cxnLst>
              <a:rect l="l" t="t" r="r" b="b"/>
              <a:pathLst>
                <a:path w="72675" h="118300">
                  <a:moveTo>
                    <a:pt x="39338" y="0"/>
                  </a:moveTo>
                  <a:lnTo>
                    <a:pt x="0" y="25717"/>
                  </a:lnTo>
                  <a:lnTo>
                    <a:pt x="72676" y="118301"/>
                  </a:lnTo>
                </a:path>
              </a:pathLst>
            </a:custGeom>
            <a:noFill/>
            <a:ln w="19050" cap="rnd">
              <a:solidFill>
                <a:srgbClr val="FFFFFF"/>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060606"/>
                </a:solidFill>
                <a:effectLst/>
                <a:uLnTx/>
                <a:uFillTx/>
                <a:latin typeface="Calibri Light"/>
                <a:ea typeface="+mn-ea"/>
                <a:cs typeface="+mn-cs"/>
              </a:endParaRPr>
            </a:p>
          </p:txBody>
        </p:sp>
      </p:grpSp>
    </p:spTree>
    <p:extLst>
      <p:ext uri="{BB962C8B-B14F-4D97-AF65-F5344CB8AC3E}">
        <p14:creationId xmlns:p14="http://schemas.microsoft.com/office/powerpoint/2010/main" val="689724531"/>
      </p:ext>
    </p:extLst>
  </p:cSld>
  <p:clrMapOvr>
    <a:masterClrMapping/>
  </p:clrMapOvr>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2.xml><?xml version="1.0" encoding="utf-8"?>
<a:theme xmlns:a="http://schemas.openxmlformats.org/drawingml/2006/main" name="1_Office">
  <a:themeElements>
    <a:clrScheme name="IGMCD_neu">
      <a:dk1>
        <a:srgbClr val="060606"/>
      </a:dk1>
      <a:lt1>
        <a:srgbClr val="FFFFFF"/>
      </a:lt1>
      <a:dk2>
        <a:srgbClr val="3C3C3C"/>
      </a:dk2>
      <a:lt2>
        <a:srgbClr val="DADADA"/>
      </a:lt2>
      <a:accent1>
        <a:srgbClr val="882A30"/>
      </a:accent1>
      <a:accent2>
        <a:srgbClr val="EAB500"/>
      </a:accent2>
      <a:accent3>
        <a:srgbClr val="2F80AB"/>
      </a:accent3>
      <a:accent4>
        <a:srgbClr val="5B9945"/>
      </a:accent4>
      <a:accent5>
        <a:srgbClr val="E3051B"/>
      </a:accent5>
      <a:accent6>
        <a:srgbClr val="646464"/>
      </a:accent6>
      <a:hlink>
        <a:srgbClr val="2F80AB"/>
      </a:hlink>
      <a:folHlink>
        <a:srgbClr val="DADADA"/>
      </a:folHlink>
    </a:clrScheme>
    <a:fontScheme name="Calibri IGM">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1" id="{05AB7F7E-26F3-4468-8D98-4D37EB4ACD83}" vid="{74361762-8495-4D91-A361-4D427B1B68C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464532e-d016-4212-8e32-36367271694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37EA40842182146946C3BC4E5B85E21" ma:contentTypeVersion="15" ma:contentTypeDescription="Ein neues Dokument erstellen." ma:contentTypeScope="" ma:versionID="bb12be70f7eb48eff0dfe05b0c18d657">
  <xsd:schema xmlns:xsd="http://www.w3.org/2001/XMLSchema" xmlns:xs="http://www.w3.org/2001/XMLSchema" xmlns:p="http://schemas.microsoft.com/office/2006/metadata/properties" xmlns:ns3="2464532e-d016-4212-8e32-36367271694d" xmlns:ns4="00a34154-a6b5-44da-8b9a-8f9c899a2284" targetNamespace="http://schemas.microsoft.com/office/2006/metadata/properties" ma:root="true" ma:fieldsID="54dd0ab7aef8bda46d8363e6112dd208" ns3:_="" ns4:_="">
    <xsd:import namespace="2464532e-d016-4212-8e32-36367271694d"/>
    <xsd:import namespace="00a34154-a6b5-44da-8b9a-8f9c899a2284"/>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64532e-d016-4212-8e32-363672716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a34154-a6b5-44da-8b9a-8f9c899a2284"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SharingHintHash" ma:index="19"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0B6696-E739-4E4C-B60E-F65DD433E956}">
  <ds:schemaRefs>
    <ds:schemaRef ds:uri="http://schemas.microsoft.com/office/2006/documentManagement/types"/>
    <ds:schemaRef ds:uri="http://www.w3.org/XML/1998/namespace"/>
    <ds:schemaRef ds:uri="00a34154-a6b5-44da-8b9a-8f9c899a2284"/>
    <ds:schemaRef ds:uri="http://purl.org/dc/elements/1.1/"/>
    <ds:schemaRef ds:uri="http://schemas.microsoft.com/office/2006/metadata/properties"/>
    <ds:schemaRef ds:uri="2464532e-d016-4212-8e32-36367271694d"/>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EBFEF62C-4DC0-4D0C-9CA7-3AFDF5E217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64532e-d016-4212-8e32-36367271694d"/>
    <ds:schemaRef ds:uri="00a34154-a6b5-44da-8b9a-8f9c899a22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262D17-6CE5-460D-964F-B1BE46B3DB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3094</Words>
  <Application>Microsoft Office PowerPoint</Application>
  <PresentationFormat>Bildschirmpräsentation (16:9)</PresentationFormat>
  <Paragraphs>328</Paragraphs>
  <Slides>27</Slides>
  <Notes>25</Notes>
  <HiddenSlides>2</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27</vt:i4>
      </vt:variant>
    </vt:vector>
  </HeadingPairs>
  <TitlesOfParts>
    <vt:vector size="37" baseType="lpstr">
      <vt:lpstr>Meta IGM</vt:lpstr>
      <vt:lpstr>Calibri Light</vt:lpstr>
      <vt:lpstr>Symbol</vt:lpstr>
      <vt:lpstr>Arial</vt:lpstr>
      <vt:lpstr>Calibri</vt:lpstr>
      <vt:lpstr>Meta Head IGM Cond Light</vt:lpstr>
      <vt:lpstr>Meta Head IGM Cond Black</vt:lpstr>
      <vt:lpstr>Aptos</vt:lpstr>
      <vt:lpstr>Office</vt:lpstr>
      <vt:lpstr>1_Office</vt:lpstr>
      <vt:lpstr>PowerPoint-Präsentation</vt:lpstr>
      <vt:lpstr>Konzept</vt:lpstr>
      <vt:lpstr>11-Punkte- Programm der  IG Metall</vt:lpstr>
      <vt:lpstr>Ziele des 11-Punkte-Programms</vt:lpstr>
      <vt:lpstr>Regionale und betriebliche Ebene</vt:lpstr>
      <vt:lpstr>Hebelwirkung bei durchsetzen gemeinsamer gewerkschaftlicher Interessen </vt:lpstr>
      <vt:lpstr>Machen wir uns auf den Weg</vt:lpstr>
      <vt:lpstr>11-Punkte-Programm für ein modernes, innovatives und gerechtes Industrieland</vt:lpstr>
      <vt:lpstr>11-Punkte-Programm für ein modernes, innovatives und gerechtes Industrieland</vt:lpstr>
      <vt:lpstr>Was ist die Ausgangssituation und Forderungen  der IG Metall…zu den einzelnen Punkten?</vt:lpstr>
      <vt:lpstr>PowerPoint-Präsentation</vt:lpstr>
      <vt:lpstr>Auswertung im Plenum | Diskussion</vt:lpstr>
      <vt:lpstr>Vor Ort ins handeln zu kommen  Phase II. Arbeitsgruppenphase + Vorstellung im Plenum </vt:lpstr>
      <vt:lpstr>Auswertung im Plenum | Diskussion</vt:lpstr>
      <vt:lpstr>„Wie geht es nach dem Workshop weiter?</vt:lpstr>
      <vt:lpstr>Was wird gebraucht?</vt:lpstr>
      <vt:lpstr>Vielen Dank für eure  Aufmerksamkeit!</vt:lpstr>
      <vt:lpstr>Material-Anhang</vt:lpstr>
      <vt:lpstr>PowerPoint-Präsentation</vt:lpstr>
      <vt:lpstr>Felder mit Ideen füllen (Kärtchen Abfrage) Betrieb und Region</vt:lpstr>
      <vt:lpstr>Überlegungen zum Einsatz des 11-Punkte-Programms 2024 in Seminare</vt:lpstr>
      <vt:lpstr>PowerPoint-Präsentation</vt:lpstr>
      <vt:lpstr>PowerPoint-Präsentation</vt:lpstr>
      <vt:lpstr>PowerPoint-Präsentation</vt:lpstr>
      <vt:lpstr>PowerPoint-Präsentation</vt:lpstr>
      <vt:lpstr>PowerPoint-Präsentation</vt:lpstr>
      <vt:lpstr>Verfasser</vt:lpstr>
    </vt:vector>
  </TitlesOfParts>
  <Company>IG Metall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Kurz-Anleitung PowerPoint</dc:title>
  <dc:creator>Lussi, Juergen</dc:creator>
  <cp:lastModifiedBy>Herrmann, Frank</cp:lastModifiedBy>
  <cp:revision>149</cp:revision>
  <cp:lastPrinted>2022-10-26T12:29:59Z</cp:lastPrinted>
  <dcterms:created xsi:type="dcterms:W3CDTF">2019-04-02T21:01:43Z</dcterms:created>
  <dcterms:modified xsi:type="dcterms:W3CDTF">2024-11-25T12:33:40Z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0x010100D37EA40842182146946C3BC4E5B85E21</vt:lpwstr>
  </property>
</Properties>
</file>